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3" r:id="rId5"/>
    <p:sldId id="274" r:id="rId6"/>
    <p:sldId id="275" r:id="rId7"/>
    <p:sldId id="276" r:id="rId8"/>
    <p:sldId id="292" r:id="rId9"/>
    <p:sldId id="293" r:id="rId10"/>
    <p:sldId id="287" r:id="rId11"/>
    <p:sldId id="294" r:id="rId12"/>
    <p:sldId id="296" r:id="rId13"/>
    <p:sldId id="291" r:id="rId14"/>
    <p:sldId id="295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6E"/>
    <a:srgbClr val="002B7C"/>
    <a:srgbClr val="8AB2B3"/>
    <a:srgbClr val="FF9245"/>
    <a:srgbClr val="FF9CB3"/>
    <a:srgbClr val="FAD15F"/>
    <a:srgbClr val="91B1ED"/>
    <a:srgbClr val="3A3838"/>
    <a:srgbClr val="E1B200"/>
    <a:srgbClr val="AE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7E45B-8A34-7AD2-23C0-5E12CFAA27FE}" v="10" dt="2025-09-04T19:18:27.568"/>
    <p1510:client id="{95B284C5-72D3-8AD2-4ACB-C6F3187477B2}" v="723" dt="2025-09-04T20:16:27.282"/>
    <p1510:client id="{9F46BC3D-2E61-4C41-A232-016B8A69FCB4}" v="1139" dt="2025-09-04T20:35:08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A6A9-396A-4243-8FBB-AA2BB6BBB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9B36-43D3-4722-AF9C-F43F5250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gct.gov/regional-planning-and-development/housing/regional-housing-strateg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5395-AA03-16D9-F535-FB55917F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54CE9-C031-61FA-54B4-819C8E023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214DC-C031-7AC6-10FE-09CE825B9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F7B2F-ECAA-EF14-4B69-A6523956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BB277-764C-20B8-C89C-FE8065AC5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A930F-5E7C-B604-620C-E1A3D355D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11F65-A0DE-CE67-956C-CE92150B7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2CD1A-DE8C-00A2-6A3E-3584D6111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4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B7E9-95D6-F313-1CFF-CCE2E065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CB9A8-4817-8D5B-C4A5-0AB7AF663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66B1C-AA51-F6AA-A577-5DB07D19A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158DD-C597-8F7A-E7B0-9D71B678E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0778-6165-C31F-405B-D72381E3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291A3-8B59-ADFD-198F-E0851A6B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77D05-9F6A-AD84-4B3A-71F10101E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D9E5-FCBA-01D4-5AD0-B19E590F4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https://crcogct.gov/regional-planning-and-development/housing/regional-housing-strategy/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FB08-5178-C337-0A7F-E485CA8C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80F79-2160-42EB-8382-6FA119795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F9A35-D26C-6832-2902-E7CBE1C5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https://crcogct.gov/warehousing-study/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44E19-05A5-EDEF-22C5-7BD9B3C44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1B82B-0B5C-4FF5-0713-E46633D59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43216-3AA4-B8F1-AF63-86AE311CD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F560-4265-2EA7-C27A-93D8B424E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https://crcogct.gov/warehousing-study/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CF801-27DE-D23A-159F-E771E5917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46CE7D5-CF57-46EF-B807-FDD0502418D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8" r:id="rId5"/>
    <p:sldLayoutId id="2147483679" r:id="rId6"/>
    <p:sldLayoutId id="2147483698" r:id="rId7"/>
    <p:sldLayoutId id="2147483699" r:id="rId8"/>
    <p:sldLayoutId id="2147483700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rcogct.gov/regional-planning-and-development/housing/regional-housing-strateg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354312" y="803805"/>
            <a:ext cx="10491623" cy="4580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latin typeface="Georgia"/>
                <a:ea typeface="Verdana"/>
                <a:cs typeface="+mn-lt"/>
              </a:rPr>
              <a:t>Welcome to a CRCOG Zoom Meeting</a:t>
            </a:r>
            <a:endParaRPr lang="en-US" sz="2200">
              <a:latin typeface="Georgia"/>
              <a:ea typeface="Verdana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We have muted attendees upon entrance. We will unmute people either individually or for everyone depending on the situation.  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For our public meetings, we will be taking a roll-call of attendance based on who we identify as being on the call and then ask those we cannot identify to state their name and town.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Each time you speak, you must identify yourself with your name and town prior to making your point.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If you are abstaining or objecting to an action item, please state your name and town.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Meeting materials are available at CRCOGCT.gov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3B5E5A2-82A6-485A-8C5F-36DC998E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848433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22C2-FA35-B205-0391-0C3E50D9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0137F0-8A25-36F6-9317-81B011D4508E}"/>
              </a:ext>
            </a:extLst>
          </p:cNvPr>
          <p:cNvSpPr txBox="1"/>
          <p:nvPr/>
        </p:nvSpPr>
        <p:spPr>
          <a:xfrm>
            <a:off x="303837" y="161462"/>
            <a:ext cx="1158960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</a:rPr>
              <a:t>5.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  <a:cs typeface="Times New Roman"/>
              </a:rPr>
              <a:t>Report on Zoning and Subdivision Referrals  </a:t>
            </a: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cs typeface="Times New Roman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endParaRPr lang="en-US" sz="40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1F907-8C10-6493-FA0B-AF38F1043ED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8A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21E937AF-8184-62E5-8554-96DE0C96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8" y="1777522"/>
            <a:ext cx="11590423" cy="33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9360-1530-8C91-19C8-AC35BFB8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0886C-7CBC-3168-1C1E-110682E2126A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8A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5" name="Picture 4" descr="A white and yellow text&#10;&#10;AI-generated content may be incorrect.">
            <a:extLst>
              <a:ext uri="{FF2B5EF4-FFF2-40B4-BE49-F238E27FC236}">
                <a16:creationId xmlns:a16="http://schemas.microsoft.com/office/drawing/2014/main" id="{6F131249-087D-76C3-BBC9-BA6F0DE0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45" y="4114513"/>
            <a:ext cx="10778169" cy="1245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48E3A-DE12-5992-6418-B86F0F65F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42" y="735261"/>
            <a:ext cx="10772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6. What’s New in My Town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FF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0ABEE-F40B-4FD8-A095-1A0B6CC9C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84" b="25484"/>
          <a:stretch/>
        </p:blipFill>
        <p:spPr>
          <a:xfrm>
            <a:off x="2977927" y="1175897"/>
            <a:ext cx="6236146" cy="45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295178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8. Other Business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91B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09F68-1B81-2979-18DF-9EAF069E06DC}"/>
              </a:ext>
            </a:extLst>
          </p:cNvPr>
          <p:cNvSpPr txBox="1"/>
          <p:nvPr/>
        </p:nvSpPr>
        <p:spPr>
          <a:xfrm>
            <a:off x="508000" y="1257300"/>
            <a:ext cx="10931236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Training Opportunities sent via Email:</a:t>
            </a:r>
            <a:endParaRPr lang="en-US" sz="2200">
              <a:solidFill>
                <a:schemeClr val="tx1">
                  <a:lumMod val="49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en-US" sz="2000" b="1">
              <a:solidFill>
                <a:schemeClr val="tx1">
                  <a:lumMod val="49000"/>
                </a:schemeClr>
              </a:solidFill>
              <a:latin typeface="Georgia"/>
              <a:cs typeface="Times New Roman"/>
            </a:endParaRPr>
          </a:p>
          <a:p>
            <a:r>
              <a:rPr lang="en-US" b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September 10, 2025: Community Renewable Energy Siting Tool (CREST) Introduction and Demonstration, presented by DEEP</a:t>
            </a:r>
            <a:endParaRPr lang="en-US">
              <a:solidFill>
                <a:schemeClr val="tx1">
                  <a:lumMod val="49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This training may be eligible for one (1) commissioner training hour as per CGS Sec. 8-4c. </a:t>
            </a:r>
          </a:p>
          <a:p>
            <a:endParaRPr lang="en-US">
              <a:solidFill>
                <a:schemeClr val="tx1">
                  <a:lumMod val="49000"/>
                </a:schemeClr>
              </a:solidFill>
              <a:latin typeface="Georgia"/>
              <a:ea typeface="Calibri"/>
              <a:cs typeface="Calibri"/>
            </a:endParaRPr>
          </a:p>
          <a:p>
            <a:r>
              <a:rPr lang="en-US" b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October 2025 Virtual Basic Training for New Commissioners Lunch Series</a:t>
            </a:r>
            <a:endParaRPr lang="en-US" b="1">
              <a:solidFill>
                <a:schemeClr val="tx1">
                  <a:lumMod val="49000"/>
                </a:schemeClr>
              </a:solidFill>
              <a:latin typeface="Georgia"/>
              <a:ea typeface="Calibri" panose="020F0502020204030204"/>
              <a:cs typeface="Times New Roman"/>
            </a:endParaRPr>
          </a:p>
          <a:p>
            <a:r>
              <a:rPr lang="en-US" b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Thursday at 12pm</a:t>
            </a: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Most helpful to </a:t>
            </a:r>
            <a:r>
              <a:rPr lang="en-US" b="1" i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newly elected or appointed</a:t>
            </a:r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 land use commissioners and board members. Each session may be eligible for one (1) hour of general commissioner training. </a:t>
            </a:r>
          </a:p>
          <a:p>
            <a:endParaRPr lang="en-US">
              <a:solidFill>
                <a:schemeClr val="tx1">
                  <a:lumMod val="49000"/>
                </a:schemeClr>
              </a:solidFill>
              <a:latin typeface="Georgia"/>
              <a:cs typeface="Times New Roman"/>
            </a:endParaRPr>
          </a:p>
          <a:p>
            <a:r>
              <a:rPr lang="en-US" b="1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November 15, 2025: Land Use Academy Advanced Training (In-Person), hosted by UConn CLEAR</a:t>
            </a: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This training is eligible for all four (4) commission training hours.</a:t>
            </a: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Cost $60</a:t>
            </a:r>
          </a:p>
          <a:p>
            <a:endParaRPr lang="en-US" sz="2000">
              <a:solidFill>
                <a:srgbClr val="3A3838"/>
              </a:solidFill>
              <a:latin typeface="Georgi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473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 sz="4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00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190137" y="1267800"/>
            <a:ext cx="11617487" cy="409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Welcome and Introductions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Adoption of Minutes: June 5, 2025 (attachment) 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A Presentation by Mike </a:t>
            </a:r>
            <a:r>
              <a:rPr lang="en-US" sz="2200" err="1">
                <a:latin typeface="Georgia"/>
                <a:ea typeface="Verdana"/>
                <a:cs typeface="+mn-lt"/>
              </a:rPr>
              <a:t>Zizka</a:t>
            </a:r>
            <a:r>
              <a:rPr lang="en-US" sz="2200">
                <a:latin typeface="Georgia"/>
                <a:ea typeface="Verdana"/>
                <a:cs typeface="+mn-lt"/>
              </a:rPr>
              <a:t> </a:t>
            </a:r>
            <a:r>
              <a:rPr lang="en-US" sz="2200" i="1">
                <a:latin typeface="Georgia"/>
                <a:ea typeface="Verdana"/>
                <a:cs typeface="+mn-lt"/>
              </a:rPr>
              <a:t>Counsel at Halloran Sage</a:t>
            </a:r>
            <a:r>
              <a:rPr lang="en-US" sz="2200">
                <a:latin typeface="Georgia"/>
                <a:ea typeface="Verdana"/>
                <a:cs typeface="+mn-lt"/>
              </a:rPr>
              <a:t>: Land-Use Case Law Update 2023-2025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i="1">
                <a:solidFill>
                  <a:srgbClr val="3A3838"/>
                </a:solidFill>
                <a:latin typeface="Georgia"/>
                <a:ea typeface="Verdana"/>
                <a:cs typeface="Calibri" panose="020F0502020204030204"/>
              </a:rPr>
              <a:t>A CRCOG Update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Report on Zoning and Subdivision Referrals  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What's New in My Town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Other Business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ED6AD3F-51F8-4B91-BBD9-C175A93E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" y="6066147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1. Welcome &amp; Introductions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3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A292AAE3-E60C-F1B3-BB0B-6B18A651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695" y="1144799"/>
            <a:ext cx="7228609" cy="455973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288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2. Adoption of Minutes: 6/5/2025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list of names and a few other names&#10;&#10;AI-generated content may be incorrect.">
            <a:extLst>
              <a:ext uri="{FF2B5EF4-FFF2-40B4-BE49-F238E27FC236}">
                <a16:creationId xmlns:a16="http://schemas.microsoft.com/office/drawing/2014/main" id="{153F758D-AC99-1E23-C7C9-943504162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97" y="895980"/>
            <a:ext cx="3915463" cy="491914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A1B5C99-92F5-CA27-0C79-23DF81D3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964" y="809337"/>
            <a:ext cx="4306217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022F-A204-BBEB-2D32-1C5818290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642EAA4-22AF-732D-A581-7BFD7215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EA490-D555-8559-CF63-30B59458A267}"/>
              </a:ext>
            </a:extLst>
          </p:cNvPr>
          <p:cNvSpPr txBox="1"/>
          <p:nvPr/>
        </p:nvSpPr>
        <p:spPr>
          <a:xfrm>
            <a:off x="368102" y="2007942"/>
            <a:ext cx="114280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 A Presentation by Mike Zizka </a:t>
            </a:r>
            <a:endParaRPr lang="en-US">
              <a:solidFill>
                <a:schemeClr val="bg2">
                  <a:lumMod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4000" b="1" i="1">
                <a:solidFill>
                  <a:schemeClr val="bg2">
                    <a:lumMod val="25000"/>
                  </a:schemeClr>
                </a:solidFill>
                <a:latin typeface="Georgia"/>
              </a:rPr>
              <a:t>Counsel at Halloran Sage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: </a:t>
            </a:r>
            <a:endParaRPr lang="en-US">
              <a:solidFill>
                <a:schemeClr val="bg2">
                  <a:lumMod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Land-Use Case Law Update 2023-2025</a:t>
            </a:r>
            <a:endParaRPr lang="en-US">
              <a:solidFill>
                <a:schemeClr val="bg2">
                  <a:lumMod val="2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3A028-56C6-F2EC-7F53-0BC399052540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7AAEE-0DF6-C80B-CA83-36B854C28E16}"/>
              </a:ext>
            </a:extLst>
          </p:cNvPr>
          <p:cNvSpPr txBox="1"/>
          <p:nvPr/>
        </p:nvSpPr>
        <p:spPr>
          <a:xfrm>
            <a:off x="308472" y="18912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C2A2A"/>
                </a:solidFill>
                <a:latin typeface="Georgia"/>
              </a:rPr>
              <a:t>3.</a:t>
            </a:r>
            <a:endParaRPr lang="en-US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41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3B89-AAAB-15CE-4910-19B293DC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D5B061C-AD42-903E-9185-B9391334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2F36A-C45D-4365-3CA0-82513D5A7100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4. CRCOG Updates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85F6F-F13D-7224-FDB1-DA6C8BFA570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2744E-0342-E5B2-0BB1-65043A1D0219}"/>
              </a:ext>
            </a:extLst>
          </p:cNvPr>
          <p:cNvSpPr txBox="1"/>
          <p:nvPr/>
        </p:nvSpPr>
        <p:spPr>
          <a:xfrm>
            <a:off x="2684544" y="2029485"/>
            <a:ext cx="682194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Georgia"/>
                <a:ea typeface="+mn-lt"/>
                <a:cs typeface="+mn-lt"/>
              </a:rPr>
              <a:t>FYI – CRCOG is now </a:t>
            </a:r>
            <a:r>
              <a:rPr lang="en-US" sz="2800" b="1">
                <a:latin typeface="Georgia"/>
                <a:ea typeface="+mn-lt"/>
                <a:cs typeface="+mn-lt"/>
              </a:rPr>
              <a:t>@crcogct.gov</a:t>
            </a:r>
            <a:r>
              <a:rPr lang="en-US" sz="2800">
                <a:latin typeface="Georgia"/>
                <a:ea typeface="+mn-lt"/>
                <a:cs typeface="+mn-lt"/>
              </a:rPr>
              <a:t>!</a:t>
            </a:r>
            <a:endParaRPr lang="en-US" sz="2800"/>
          </a:p>
          <a:p>
            <a:pPr algn="ctr"/>
            <a:endParaRPr lang="en-US" sz="2800">
              <a:latin typeface="Georgi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9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D806D-B7BB-5BBB-6C59-F1C23540982A}"/>
              </a:ext>
            </a:extLst>
          </p:cNvPr>
          <p:cNvSpPr txBox="1"/>
          <p:nvPr/>
        </p:nvSpPr>
        <p:spPr>
          <a:xfrm>
            <a:off x="6078907" y="1059667"/>
            <a:ext cx="5194038" cy="34509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endParaRPr lang="en-US" sz="2200">
              <a:latin typeface="Georgia"/>
              <a:ea typeface="Verdana"/>
              <a:cs typeface="Calibri"/>
            </a:endParaRPr>
          </a:p>
          <a:p>
            <a:r>
              <a:rPr lang="en-US" sz="2200">
                <a:latin typeface="Georgia"/>
                <a:ea typeface="+mn-lt"/>
                <a:cs typeface="+mn-lt"/>
              </a:rPr>
              <a:t>Fall housing workshops – sign up to attend and help spread the word!</a:t>
            </a:r>
            <a:endParaRPr lang="en-US" sz="2200" b="1">
              <a:latin typeface="Georgi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200">
              <a:latin typeface="Georgia"/>
              <a:ea typeface="+mn-lt"/>
              <a:cs typeface="+mn-lt"/>
            </a:endParaRPr>
          </a:p>
          <a:p>
            <a:r>
              <a:rPr lang="en-US" sz="2200">
                <a:latin typeface="Georgia"/>
                <a:ea typeface="+mn-lt"/>
                <a:cs typeface="+mn-lt"/>
              </a:rPr>
              <a:t>Register at: </a:t>
            </a:r>
            <a:r>
              <a:rPr lang="en-US" sz="2200">
                <a:latin typeface="Georgia"/>
                <a:ea typeface="+mn-lt"/>
                <a:cs typeface="+mn-lt"/>
                <a:hlinkClick r:id="rId4"/>
              </a:rPr>
              <a:t>https://crcogct.gov/regional-planning-and-development/housing/regional-housing-strategy/</a:t>
            </a:r>
            <a:r>
              <a:rPr lang="en-US" sz="2200">
                <a:latin typeface="Georgia"/>
                <a:ea typeface="+mn-lt"/>
                <a:cs typeface="+mn-lt"/>
              </a:rPr>
              <a:t> </a:t>
            </a:r>
          </a:p>
          <a:p>
            <a:pPr marL="914400" lvl="1" indent="-457200">
              <a:buFont typeface="Arial"/>
              <a:buChar char="•"/>
            </a:pPr>
            <a:endParaRPr lang="en-US">
              <a:latin typeface="Georgia"/>
            </a:endParaRPr>
          </a:p>
          <a:p>
            <a:endParaRPr lang="en-US" sz="2200">
              <a:latin typeface="Georgia"/>
              <a:ea typeface="Verdan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DFFC4A-875D-7153-DEA3-5A43C6DDCB88}"/>
              </a:ext>
            </a:extLst>
          </p:cNvPr>
          <p:cNvSpPr/>
          <p:nvPr/>
        </p:nvSpPr>
        <p:spPr>
          <a:xfrm>
            <a:off x="8014996" y="4516514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F1689-99E0-168A-90F8-FA8F2EC59697}"/>
              </a:ext>
            </a:extLst>
          </p:cNvPr>
          <p:cNvSpPr txBox="1"/>
          <p:nvPr/>
        </p:nvSpPr>
        <p:spPr>
          <a:xfrm>
            <a:off x="8091186" y="4575244"/>
            <a:ext cx="3960052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 panose="00000500000000000000" pitchFamily="2" charset="0"/>
                <a:ea typeface="Verdana" panose="020B0604030504040204" pitchFamily="34" charset="0"/>
              </a:rPr>
              <a:t>Contact Heidi Samokar: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 panose="00000500000000000000" pitchFamily="2" charset="0"/>
                <a:ea typeface="Verdana" panose="020B0604030504040204" pitchFamily="34" charset="0"/>
              </a:rPr>
              <a:t>hsamokar@crcogct.gov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66ADC-367F-A62F-D5C2-8383311E3B4A}"/>
              </a:ext>
            </a:extLst>
          </p:cNvPr>
          <p:cNvSpPr txBox="1"/>
          <p:nvPr/>
        </p:nvSpPr>
        <p:spPr>
          <a:xfrm>
            <a:off x="6044271" y="163015"/>
            <a:ext cx="8169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Muli"/>
              </a:rPr>
              <a:t>Regional Housing Strategy</a:t>
            </a:r>
            <a:endParaRPr lang="en-US" sz="32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pic>
        <p:nvPicPr>
          <p:cNvPr id="7" name="Picture 6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D06B10D0-BC7E-9A1D-46AD-CB03C88C2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" y="-3877"/>
            <a:ext cx="5348613" cy="68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C734C-A58B-CC8E-8585-00C54E7BB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EC0FCB0-4B37-1357-B9E2-E7F299E1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0CCED-BFE5-DA43-15CA-19FB006611D2}"/>
              </a:ext>
            </a:extLst>
          </p:cNvPr>
          <p:cNvSpPr txBox="1"/>
          <p:nvPr/>
        </p:nvSpPr>
        <p:spPr>
          <a:xfrm>
            <a:off x="464092" y="1157990"/>
            <a:ext cx="5609674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Georgia"/>
                <a:ea typeface="+mn-lt"/>
                <a:cs typeface="+mn-lt"/>
              </a:rPr>
              <a:t>Goal to better understanding of trip generation, environmental, brick-and-mortar retail impacts as well as transportation infrastructure and land development needs for warehouse and distribution centers</a:t>
            </a:r>
            <a:endParaRPr lang="en-US">
              <a:latin typeface="Georgia"/>
            </a:endParaRPr>
          </a:p>
          <a:p>
            <a:endParaRPr lang="en-US" sz="2200">
              <a:latin typeface="Georgia"/>
              <a:ea typeface="Calibri"/>
              <a:cs typeface="Calibri"/>
            </a:endParaRPr>
          </a:p>
          <a:p>
            <a:r>
              <a:rPr lang="en-US" sz="2200">
                <a:latin typeface="Georgia"/>
                <a:ea typeface="Calibri"/>
                <a:cs typeface="Arial"/>
              </a:rPr>
              <a:t>Tasks completed to date: 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200">
                <a:latin typeface="Georgia"/>
                <a:ea typeface="Calibri"/>
                <a:cs typeface="Arial"/>
              </a:rPr>
              <a:t>Economic analysis and market projections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200">
                <a:latin typeface="Georgia"/>
                <a:ea typeface="Calibri"/>
                <a:cs typeface="Arial"/>
              </a:rPr>
              <a:t>Traffic counts 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 sz="2200">
                <a:latin typeface="Georgia"/>
                <a:ea typeface="Calibri"/>
                <a:cs typeface="Arial"/>
              </a:rPr>
              <a:t>Last Mile Analysis</a:t>
            </a:r>
            <a:endParaRPr lang="en-US">
              <a:latin typeface="Georgia"/>
            </a:endParaRPr>
          </a:p>
          <a:p>
            <a:endParaRPr lang="en-US" sz="2200">
              <a:latin typeface="Georgia"/>
              <a:ea typeface="Verdan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516F6-1AC1-CFEB-0564-B8A7E9A8E7EB}"/>
              </a:ext>
            </a:extLst>
          </p:cNvPr>
          <p:cNvSpPr/>
          <p:nvPr/>
        </p:nvSpPr>
        <p:spPr>
          <a:xfrm>
            <a:off x="8014996" y="4676288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19BCC-98A2-E8F0-6CEF-4FB5847919B5}"/>
              </a:ext>
            </a:extLst>
          </p:cNvPr>
          <p:cNvSpPr txBox="1"/>
          <p:nvPr/>
        </p:nvSpPr>
        <p:spPr>
          <a:xfrm>
            <a:off x="8091186" y="4735018"/>
            <a:ext cx="3960052" cy="961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Contact Kyle Shiel: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kshiel@crcogct.gov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E65D9-9992-6C5C-B523-1C9594778BE3}"/>
              </a:ext>
            </a:extLst>
          </p:cNvPr>
          <p:cNvSpPr txBox="1"/>
          <p:nvPr/>
        </p:nvSpPr>
        <p:spPr>
          <a:xfrm>
            <a:off x="464092" y="261338"/>
            <a:ext cx="8169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Muli"/>
              </a:rPr>
              <a:t>Regional Warehousing Study</a:t>
            </a:r>
            <a:endParaRPr lang="en-US" sz="32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pic>
        <p:nvPicPr>
          <p:cNvPr id="2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000F50BC-DB91-78DC-8F14-A908BD26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09" t="380" r="-131" b="-318"/>
          <a:stretch>
            <a:fillRect/>
          </a:stretch>
        </p:blipFill>
        <p:spPr>
          <a:xfrm>
            <a:off x="6092849" y="75962"/>
            <a:ext cx="6095138" cy="44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597C1-C5DF-967A-6081-95E578BE9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AB4A2C6-B8F8-67BC-EA2D-FB414E04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332E1F-9780-77CE-D89E-C8221C58F97E}"/>
              </a:ext>
            </a:extLst>
          </p:cNvPr>
          <p:cNvSpPr txBox="1"/>
          <p:nvPr/>
        </p:nvSpPr>
        <p:spPr>
          <a:xfrm>
            <a:off x="372285" y="1167171"/>
            <a:ext cx="571984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Georgia"/>
                <a:ea typeface="Calibri"/>
                <a:cs typeface="Calibri"/>
              </a:rPr>
              <a:t>Home is the first place; work is the second </a:t>
            </a:r>
            <a:r>
              <a:rPr lang="en-US" sz="2000">
                <a:latin typeface="Georgia"/>
                <a:ea typeface="Calibri"/>
                <a:cs typeface="Calibri"/>
              </a:rPr>
              <a:t>place. Third Places are where we like to hang-</a:t>
            </a:r>
            <a:r>
              <a:rPr lang="en-US" sz="2000" dirty="0">
                <a:latin typeface="Georgia"/>
                <a:ea typeface="Calibri"/>
                <a:cs typeface="Calibri"/>
              </a:rPr>
              <a:t>out, make friends and connect with community. Third places are coffee shops, bars, bingo halls, clubs, and other spots often where conversation </a:t>
            </a:r>
            <a:r>
              <a:rPr lang="en-US" sz="2000">
                <a:latin typeface="Georgia"/>
                <a:ea typeface="Calibri"/>
                <a:cs typeface="Calibri"/>
              </a:rPr>
              <a:t>and laughter fill the space.</a:t>
            </a:r>
            <a:endParaRPr lang="en-US" sz="2000">
              <a:ea typeface="Calibri"/>
              <a:cs typeface="Calibri"/>
            </a:endParaRPr>
          </a:p>
          <a:p>
            <a:endParaRPr lang="en-US" sz="2000" dirty="0">
              <a:latin typeface="Georgia"/>
              <a:ea typeface="Calibri"/>
              <a:cs typeface="Calibri"/>
            </a:endParaRPr>
          </a:p>
          <a:p>
            <a:r>
              <a:rPr lang="en-US" sz="2000">
                <a:latin typeface="Georgia"/>
                <a:ea typeface="Calibri"/>
                <a:cs typeface="Calibri"/>
              </a:rPr>
              <a:t>This report:</a:t>
            </a:r>
            <a:endParaRPr lang="en-US" sz="2000" dirty="0">
              <a:latin typeface="Georgia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>
                <a:latin typeface="Georgia"/>
                <a:ea typeface="Calibri"/>
                <a:cs typeface="Calibri"/>
              </a:rPr>
              <a:t>Highlights what a third place is and where you may have seen one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latin typeface="Georgia"/>
                <a:ea typeface="Calibri"/>
                <a:cs typeface="Calibri"/>
              </a:rPr>
              <a:t>The benefits of third places for social well-being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latin typeface="Georgia"/>
                <a:ea typeface="Calibri"/>
                <a:cs typeface="Calibri"/>
              </a:rPr>
              <a:t>Outlines the lonliness epidemic</a:t>
            </a:r>
          </a:p>
          <a:p>
            <a:pPr marL="914400" lvl="1" indent="-457200">
              <a:buFont typeface="Courier New"/>
              <a:buChar char="o"/>
            </a:pPr>
            <a:r>
              <a:rPr lang="en-US">
                <a:latin typeface="Georgia"/>
                <a:ea typeface="Calibri"/>
                <a:cs typeface="Calibri"/>
              </a:rPr>
              <a:t>Presents tiered solutions to support existing and invite new third places to the region</a:t>
            </a:r>
            <a:endParaRPr lang="en-US" sz="1400" dirty="0">
              <a:latin typeface="Georgia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endParaRPr lang="en-US" sz="2200" dirty="0">
              <a:latin typeface="Georgia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23C04F-7655-6B1F-48A4-110044CEE09F}"/>
              </a:ext>
            </a:extLst>
          </p:cNvPr>
          <p:cNvSpPr/>
          <p:nvPr/>
        </p:nvSpPr>
        <p:spPr>
          <a:xfrm>
            <a:off x="8253695" y="4722191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B18AE-995C-397A-1D06-9B8C00DBA1D0}"/>
              </a:ext>
            </a:extLst>
          </p:cNvPr>
          <p:cNvSpPr txBox="1"/>
          <p:nvPr/>
        </p:nvSpPr>
        <p:spPr>
          <a:xfrm>
            <a:off x="8329885" y="4780921"/>
            <a:ext cx="3960052" cy="961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Contact Jacob Knowlton: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jknowlton@crcogct.gov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EF746-616B-1AA1-337E-CE2BFEFBFCC7}"/>
              </a:ext>
            </a:extLst>
          </p:cNvPr>
          <p:cNvSpPr txBox="1"/>
          <p:nvPr/>
        </p:nvSpPr>
        <p:spPr>
          <a:xfrm>
            <a:off x="179490" y="316422"/>
            <a:ext cx="8169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Muli"/>
              </a:rPr>
              <a:t>Third Places Topical Report</a:t>
            </a:r>
            <a:endParaRPr lang="en-US" sz="3200" b="1">
              <a:solidFill>
                <a:schemeClr val="accent1"/>
              </a:solidFill>
              <a:latin typeface="Muli"/>
              <a:ea typeface="+mn-lt"/>
              <a:cs typeface="+mn-lt"/>
            </a:endParaRPr>
          </a:p>
        </p:txBody>
      </p:sp>
      <p:pic>
        <p:nvPicPr>
          <p:cNvPr id="7" name="Picture 6" descr="A group of people in a street&#10;&#10;AI-generated content may be incorrect.">
            <a:extLst>
              <a:ext uri="{FF2B5EF4-FFF2-40B4-BE49-F238E27FC236}">
                <a16:creationId xmlns:a16="http://schemas.microsoft.com/office/drawing/2014/main" id="{C2A74808-6114-52CB-084C-A11A453A0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81" y="119349"/>
            <a:ext cx="5723073" cy="4516915"/>
          </a:xfrm>
          <a:prstGeom prst="rect">
            <a:avLst/>
          </a:prstGeom>
        </p:spPr>
      </p:pic>
      <p:pic>
        <p:nvPicPr>
          <p:cNvPr id="8" name="Picture 7" descr="A qr code with a dinosaur&#10;&#10;AI-generated content may be incorrect.">
            <a:extLst>
              <a:ext uri="{FF2B5EF4-FFF2-40B4-BE49-F238E27FC236}">
                <a16:creationId xmlns:a16="http://schemas.microsoft.com/office/drawing/2014/main" id="{8CCD64C6-F899-5B68-8DF2-C15777393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06" y="4085996"/>
            <a:ext cx="1761551" cy="17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7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A3838"/>
      </a:dk1>
      <a:lt1>
        <a:srgbClr val="FFFFFF"/>
      </a:lt1>
      <a:dk2>
        <a:srgbClr val="002B7C"/>
      </a:dk2>
      <a:lt2>
        <a:srgbClr val="AEABAB"/>
      </a:lt2>
      <a:accent1>
        <a:srgbClr val="1F666E"/>
      </a:accent1>
      <a:accent2>
        <a:srgbClr val="D96D21"/>
      </a:accent2>
      <a:accent3>
        <a:srgbClr val="FF9245"/>
      </a:accent3>
      <a:accent4>
        <a:srgbClr val="84B2B3"/>
      </a:accent4>
      <a:accent5>
        <a:srgbClr val="91B1ED"/>
      </a:accent5>
      <a:accent6>
        <a:srgbClr val="EDB200"/>
      </a:accent6>
      <a:hlink>
        <a:srgbClr val="1F666E"/>
      </a:hlink>
      <a:folHlink>
        <a:srgbClr val="002B7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COG PP template 1.pptx" id="{DD477A10-ED3F-4C94-BE3D-BB7283B446CF}" vid="{EF409EBD-5E60-4A2A-B739-B0D8ED841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f7f9b2-6647-4e42-b6d8-403aa984c086">
      <Terms xmlns="http://schemas.microsoft.com/office/infopath/2007/PartnerControls"/>
    </lcf76f155ced4ddcb4097134ff3c332f>
    <TaxCatchAll xmlns="e4454ba2-eefc-40f6-85e2-df4ab48477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7C275EE73C4888D458A3627BBB31" ma:contentTypeVersion="18" ma:contentTypeDescription="Create a new document." ma:contentTypeScope="" ma:versionID="9bd348a34df78de6e302225269e3324d">
  <xsd:schema xmlns:xsd="http://www.w3.org/2001/XMLSchema" xmlns:xs="http://www.w3.org/2001/XMLSchema" xmlns:p="http://schemas.microsoft.com/office/2006/metadata/properties" xmlns:ns2="a0f7f9b2-6647-4e42-b6d8-403aa984c086" xmlns:ns3="e4454ba2-eefc-40f6-85e2-df4ab4847781" targetNamespace="http://schemas.microsoft.com/office/2006/metadata/properties" ma:root="true" ma:fieldsID="387b9186a0ee6b2aa26eab0d44c0a764" ns2:_="" ns3:_="">
    <xsd:import namespace="a0f7f9b2-6647-4e42-b6d8-403aa984c086"/>
    <xsd:import namespace="e4454ba2-eefc-40f6-85e2-df4ab4847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f9b2-6647-4e42-b6d8-403aa984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98a11-2e2c-44c4-85d7-655e1af88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54ba2-eefc-40f6-85e2-df4ab4847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9c2e18-5668-4b2a-8b09-74847ad7f38c}" ma:internalName="TaxCatchAll" ma:showField="CatchAllData" ma:web="e4454ba2-eefc-40f6-85e2-df4ab4847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15F16-CA18-433C-93B4-8B8CD08F7D87}">
  <ds:schemaRefs>
    <ds:schemaRef ds:uri="a0f7f9b2-6647-4e42-b6d8-403aa984c086"/>
    <ds:schemaRef ds:uri="e4454ba2-eefc-40f6-85e2-df4ab48477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F7CCE1-07A6-44C3-BC2D-76AECD7B3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7F6DC7-7EFE-4243-AC28-2F9EF3F9007E}">
  <ds:schemaRefs>
    <ds:schemaRef ds:uri="a0f7f9b2-6647-4e42-b6d8-403aa984c086"/>
    <ds:schemaRef ds:uri="e4454ba2-eefc-40f6-85e2-df4ab48477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Housing Affordability</Template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Palmer</dc:creator>
  <cp:revision>112</cp:revision>
  <dcterms:created xsi:type="dcterms:W3CDTF">2021-09-21T18:39:20Z</dcterms:created>
  <dcterms:modified xsi:type="dcterms:W3CDTF">2025-09-04T20:35:46Z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0x010100B8167C275EE73C4888D458A3627BBB31</vt:lpwstr>
  </property>
  <property fmtid="{D5CDD505-2E9C-101B-9397-08002B2CF9AE}" pid="3" name="MediaServiceImageTags">
    <vt:lpwstr/>
  </property>
</Properties>
</file>