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EDA_B8EE4D05.xml" ContentType="application/vnd.ms-powerpoint.comments+xml"/>
  <Override PartName="/ppt/notesSlides/notesSlide3.xml" ContentType="application/vnd.openxmlformats-officedocument.presentationml.notesSlide+xml"/>
  <Override PartName="/ppt/comments/modernComment_ED1_C377230D.xml" ContentType="application/vnd.ms-powerpoint.comments+xml"/>
  <Override PartName="/ppt/notesSlides/notesSlide4.xml" ContentType="application/vnd.openxmlformats-officedocument.presentationml.notesSlide+xml"/>
  <Override PartName="/ppt/comments/modernComment_ED7_7622AE61.xml" ContentType="application/vnd.ms-powerpoint.comments+xml"/>
  <Override PartName="/ppt/comments/modernComment_ED5_4CEDCFE8.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6"/>
  </p:notesMasterIdLst>
  <p:sldIdLst>
    <p:sldId id="3800" r:id="rId5"/>
    <p:sldId id="337" r:id="rId6"/>
    <p:sldId id="3802" r:id="rId7"/>
    <p:sldId id="3793" r:id="rId8"/>
    <p:sldId id="3794" r:id="rId9"/>
    <p:sldId id="3795" r:id="rId10"/>
    <p:sldId id="3796" r:id="rId11"/>
    <p:sldId id="3799" r:id="rId12"/>
    <p:sldId id="3797" r:id="rId13"/>
    <p:sldId id="3798" r:id="rId14"/>
    <p:sldId id="380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E2FBE61-E6C9-5925-4CE4-88B8554DDFB2}" name="Rachel A. Bright" initials="RB" userId="S::Rachel.A.Bright@imegcorp.com::70e3fa78-33f0-4080-8e68-3d3a515ae01e" providerId="AD"/>
  <p188:author id="{10C8D789-5820-EB30-CCE0-441C1B2E0B71}" name="Laura E. Feitner Calarco" initials="LFC" userId="Laura E. Feitner Calarco" providerId="None"/>
  <p188:author id="{20ED8DBD-8A4A-83E8-3E1C-147CA71582D0}" name="rachel.a.bright@imegcorp.com" initials="ra" userId="S::urn:spo:guest#rachel.a.bright@imegcorp.com::"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DD97"/>
    <a:srgbClr val="E2D6CA"/>
    <a:srgbClr val="9DAE3A"/>
    <a:srgbClr val="5F80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C6DB9A-4DFA-E77F-D154-ACF2196B4BDF}" v="109" dt="2025-10-15T18:58:49.543"/>
    <p1510:client id="{3E37CC49-6FF7-DF43-0949-3AF5F2F9786E}" v="230" dt="2025-10-15T17:54:12.935"/>
    <p1510:client id="{5CCA1DE6-6614-3F28-4859-BCD5F5AF8C94}" v="2" dt="2025-10-16T15:05:03.610"/>
    <p1510:client id="{73330D9A-8F4D-4455-8BD9-0DDC5F161E0E}" v="1146" dt="2025-10-15T18:04:52.0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omments/modernComment_ED1_C377230D.xml><?xml version="1.0" encoding="utf-8"?>
<p188:cmLst xmlns:a="http://schemas.openxmlformats.org/drawingml/2006/main" xmlns:r="http://schemas.openxmlformats.org/officeDocument/2006/relationships" xmlns:p188="http://schemas.microsoft.com/office/powerpoint/2018/8/main">
  <p188:cm id="{CB03F883-F1A0-4A9D-8DD5-04DAE2A0CF32}" authorId="{4E2FBE61-E6C9-5925-4CE4-88B8554DDFB2}" status="resolved" created="2025-10-10T21:06:14.224" complete="100000">
    <ac:deMkLst xmlns:ac="http://schemas.microsoft.com/office/drawing/2013/main/command">
      <pc:docMk xmlns:pc="http://schemas.microsoft.com/office/powerpoint/2013/main/command"/>
      <pc:sldMk xmlns:pc="http://schemas.microsoft.com/office/powerpoint/2013/main/command" cId="3279364877" sldId="3793"/>
      <ac:spMk id="15" creationId="{1BF37C00-F9F6-3D6D-482C-78EF03917C17}"/>
    </ac:deMkLst>
    <p188:replyLst>
      <p188:reply id="{7EF3990F-0F72-40B3-97E4-88FE44500E87}" authorId="{10C8D789-5820-EB30-CCE0-441C1B2E0B71}" created="2025-10-15T16:43:23.747">
        <p188:txBody>
          <a:bodyPr/>
          <a:lstStyle/>
          <a:p>
            <a:r>
              <a:rPr lang="en-US"/>
              <a:t>See my edits.</a:t>
            </a:r>
          </a:p>
        </p188:txBody>
      </p188:reply>
    </p188:replyLst>
    <p188:txBody>
      <a:bodyPr/>
      <a:lstStyle/>
      <a:p>
        <a:r>
          <a:rPr lang="en-US"/>
          <a:t>Laura - can you add anything here? </a:t>
        </a:r>
      </a:p>
    </p188:txBody>
  </p188:cm>
</p188:cmLst>
</file>

<file path=ppt/comments/modernComment_ED5_4CEDCFE8.xml><?xml version="1.0" encoding="utf-8"?>
<p188:cmLst xmlns:a="http://schemas.openxmlformats.org/drawingml/2006/main" xmlns:r="http://schemas.openxmlformats.org/officeDocument/2006/relationships" xmlns:p188="http://schemas.microsoft.com/office/powerpoint/2018/8/main">
  <p188:cm id="{8F90A27E-F726-48B7-8924-58E08ABA52B2}" authorId="{10C8D789-5820-EB30-CCE0-441C1B2E0B71}" status="resolved" created="2025-10-15T16:26:47.305" complete="100000">
    <pc:sldMkLst xmlns:pc="http://schemas.microsoft.com/office/powerpoint/2013/main/command">
      <pc:docMk/>
      <pc:sldMk cId="1290653672" sldId="3797"/>
    </pc:sldMkLst>
    <p188:txBody>
      <a:bodyPr/>
      <a:lstStyle/>
      <a:p>
        <a:r>
          <a:rPr lang="en-US"/>
          <a:t>Let’s remove the 10/29 date and instead state “TOC will be finalized as survey data analysis is completed, with a goal of a final TOC deliverable by end of October”</a:t>
        </a:r>
      </a:p>
    </p188:txBody>
  </p188:cm>
</p188:cmLst>
</file>

<file path=ppt/comments/modernComment_ED7_7622AE61.xml><?xml version="1.0" encoding="utf-8"?>
<p188:cmLst xmlns:a="http://schemas.openxmlformats.org/drawingml/2006/main" xmlns:r="http://schemas.openxmlformats.org/officeDocument/2006/relationships" xmlns:p188="http://schemas.microsoft.com/office/powerpoint/2018/8/main">
  <p188:cm id="{DE653DE5-A441-4E99-BA47-D72CB8D382FA}" authorId="{10C8D789-5820-EB30-CCE0-441C1B2E0B71}" status="resolved" created="2025-10-15T16:20:36.070" complete="100000">
    <pc:sldMkLst xmlns:pc="http://schemas.microsoft.com/office/powerpoint/2013/main/command">
      <pc:docMk/>
      <pc:sldMk cId="1981984353" sldId="3799"/>
    </pc:sldMkLst>
    <p188:replyLst>
      <p188:reply id="{98C211E0-ADF8-4963-AC87-25E5272C46B4}" authorId="{20ED8DBD-8A4A-83E8-3E1C-147CA71582D0}" created="2025-10-15T16:44:43.204">
        <p188:txBody>
          <a:bodyPr/>
          <a:lstStyle/>
          <a:p>
            <a:r>
              <a:rPr lang="en-US"/>
              <a:t>Do you want to show all questions or just a sampling?</a:t>
            </a:r>
          </a:p>
        </p188:txBody>
      </p188:reply>
      <p188:reply id="{50796BF5-E83E-4407-9064-FD6FA5FAD54D}" authorId="{10C8D789-5820-EB30-CCE0-441C1B2E0B71}" created="2025-10-15T16:48:51.896">
        <p188:txBody>
          <a:bodyPr/>
          <a:lstStyle/>
          <a:p>
            <a:r>
              <a:rPr lang="en-US"/>
              <a:t>Just a sampling
</a:t>
            </a:r>
          </a:p>
        </p188:txBody>
      </p188:reply>
      <p188:reply id="{7842D150-5279-4112-A3F1-45F22FBCB4D8}" authorId="{10C8D789-5820-EB30-CCE0-441C1B2E0B71}" created="2025-10-15T17:53:46.328">
        <p188:txBody>
          <a:bodyPr/>
          <a:lstStyle/>
          <a:p>
            <a:r>
              <a:rPr lang="en-US"/>
              <a:t>Focus on “small” steps forward- low-hanging fruit- municipal cooperation programs to recycle new items like Nextrex plastic film recycling, participation in pending CT DEEP Gas Cylinder Product Stewardship Program</a:t>
            </a:r>
          </a:p>
        </p188:txBody>
      </p188:reply>
    </p188:replyLst>
    <p188:txBody>
      <a:bodyPr/>
      <a:lstStyle/>
      <a:p>
        <a:r>
          <a:rPr lang="en-US"/>
          <a:t>I think we should use this slide, and maybe a few others to just show screenshots of the survey itself to CCSWA members.
</a:t>
        </a:r>
      </a:p>
    </p188:txBody>
  </p188:cm>
</p188:cmLst>
</file>

<file path=ppt/comments/modernComment_EDA_B8EE4D05.xml><?xml version="1.0" encoding="utf-8"?>
<p188:cmLst xmlns:a="http://schemas.openxmlformats.org/drawingml/2006/main" xmlns:r="http://schemas.openxmlformats.org/officeDocument/2006/relationships" xmlns:p188="http://schemas.microsoft.com/office/powerpoint/2018/8/main">
  <p188:cm id="{60208147-FFEC-45EE-A5C0-D90539670729}" authorId="{10C8D789-5820-EB30-CCE0-441C1B2E0B71}" status="resolved" created="2025-10-15T16:37:16.984" complete="100000">
    <pc:sldMkLst xmlns:pc="http://schemas.microsoft.com/office/powerpoint/2013/main/command">
      <pc:docMk/>
      <pc:sldMk cId="3102625029" sldId="3802"/>
    </pc:sldMkLst>
    <p188:txBody>
      <a:bodyPr/>
      <a:lstStyle/>
      <a:p>
        <a:r>
          <a:rPr lang="en-US"/>
          <a:t>Let’s make Slide 2 about Project Goals -I’ll refine Goal language if you can make it graphically appealling.</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E21FA4-95CE-4017-B574-6D755DB9A89B}" type="datetimeFigureOut">
              <a:rPr lang="en-US" smtClean="0"/>
              <a:t>10/16/2025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AD3714-28DB-4E36-B5E8-50EBE89B56F2}" type="slidenum">
              <a:rPr lang="en-US" smtClean="0"/>
              <a:t>‹#›</a:t>
            </a:fld>
            <a:endParaRPr lang="en-US"/>
          </a:p>
        </p:txBody>
      </p:sp>
    </p:spTree>
    <p:extLst>
      <p:ext uri="{BB962C8B-B14F-4D97-AF65-F5344CB8AC3E}">
        <p14:creationId xmlns:p14="http://schemas.microsoft.com/office/powerpoint/2010/main" val="3287828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Joe</a:t>
            </a:r>
          </a:p>
        </p:txBody>
      </p:sp>
      <p:sp>
        <p:nvSpPr>
          <p:cNvPr id="4" name="Slide Number Placeholder 3"/>
          <p:cNvSpPr>
            <a:spLocks noGrp="1"/>
          </p:cNvSpPr>
          <p:nvPr>
            <p:ph type="sldNum" sz="quarter" idx="5"/>
          </p:nvPr>
        </p:nvSpPr>
        <p:spPr/>
        <p:txBody>
          <a:bodyPr/>
          <a:lstStyle/>
          <a:p>
            <a:fld id="{78AB1289-8889-4A75-BE3D-5330C2C44938}" type="slidenum">
              <a:rPr lang="en-US" smtClean="0"/>
              <a:t>2</a:t>
            </a:fld>
            <a:endParaRPr lang="en-US"/>
          </a:p>
        </p:txBody>
      </p:sp>
    </p:spTree>
    <p:extLst>
      <p:ext uri="{BB962C8B-B14F-4D97-AF65-F5344CB8AC3E}">
        <p14:creationId xmlns:p14="http://schemas.microsoft.com/office/powerpoint/2010/main" val="2836303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6F7ED-316B-A746-291C-28CCE0581A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341CEA-A9C6-0E51-1671-4F0CC4FCD3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ED4B3E-216F-4241-3E8E-7E0DEE9BF853}"/>
              </a:ext>
            </a:extLst>
          </p:cNvPr>
          <p:cNvSpPr>
            <a:spLocks noGrp="1"/>
          </p:cNvSpPr>
          <p:nvPr>
            <p:ph type="body" idx="1"/>
          </p:nvPr>
        </p:nvSpPr>
        <p:spPr/>
        <p:txBody>
          <a:bodyPr/>
          <a:lstStyle/>
          <a:p>
            <a:r>
              <a:rPr lang="en-US" sz="1050"/>
              <a:t>JOE: The overarching goal is two-pronged, to grow CCSWA membership and identify what CCSWA can do regionally. Focus on the needs and challenges of local municipalities and the actions that will have the greatest tangible benefits.</a:t>
            </a:r>
          </a:p>
        </p:txBody>
      </p:sp>
      <p:sp>
        <p:nvSpPr>
          <p:cNvPr id="4" name="Slide Number Placeholder 3">
            <a:extLst>
              <a:ext uri="{FF2B5EF4-FFF2-40B4-BE49-F238E27FC236}">
                <a16:creationId xmlns:a16="http://schemas.microsoft.com/office/drawing/2014/main" id="{909522E6-0884-498A-E57B-94390F34ED04}"/>
              </a:ext>
            </a:extLst>
          </p:cNvPr>
          <p:cNvSpPr>
            <a:spLocks noGrp="1"/>
          </p:cNvSpPr>
          <p:nvPr>
            <p:ph type="sldNum" sz="quarter" idx="5"/>
          </p:nvPr>
        </p:nvSpPr>
        <p:spPr/>
        <p:txBody>
          <a:bodyPr/>
          <a:lstStyle/>
          <a:p>
            <a:fld id="{78AB1289-8889-4A75-BE3D-5330C2C44938}" type="slidenum">
              <a:rPr lang="en-US" smtClean="0"/>
              <a:t>3</a:t>
            </a:fld>
            <a:endParaRPr lang="en-US"/>
          </a:p>
        </p:txBody>
      </p:sp>
    </p:spTree>
    <p:extLst>
      <p:ext uri="{BB962C8B-B14F-4D97-AF65-F5344CB8AC3E}">
        <p14:creationId xmlns:p14="http://schemas.microsoft.com/office/powerpoint/2010/main" val="3133569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a:p>
        </p:txBody>
      </p:sp>
      <p:sp>
        <p:nvSpPr>
          <p:cNvPr id="4" name="Slide Number Placeholder 3"/>
          <p:cNvSpPr>
            <a:spLocks noGrp="1"/>
          </p:cNvSpPr>
          <p:nvPr>
            <p:ph type="sldNum" sz="quarter" idx="5"/>
          </p:nvPr>
        </p:nvSpPr>
        <p:spPr/>
        <p:txBody>
          <a:bodyPr/>
          <a:lstStyle/>
          <a:p>
            <a:fld id="{78AB1289-8889-4A75-BE3D-5330C2C44938}" type="slidenum">
              <a:rPr lang="en-US" smtClean="0"/>
              <a:t>4</a:t>
            </a:fld>
            <a:endParaRPr lang="en-US"/>
          </a:p>
        </p:txBody>
      </p:sp>
    </p:spTree>
    <p:extLst>
      <p:ext uri="{BB962C8B-B14F-4D97-AF65-F5344CB8AC3E}">
        <p14:creationId xmlns:p14="http://schemas.microsoft.com/office/powerpoint/2010/main" val="3413269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Focus on local municipal needs and challenges, prioritize low hanging fruit. </a:t>
            </a:r>
            <a:r>
              <a:rPr lang="en-US">
                <a:ea typeface="Calibri"/>
              </a:rPr>
              <a:t>By</a:t>
            </a:r>
            <a:r>
              <a:rPr lang="en-US"/>
              <a:t> obtaining input both from municipal leaders, solid waste managers and planners to shape a plan that will implement regional services to support waste management and recycling programs and services, with a focus on organic materials, throughout the CRCOG region. Example of propane tank recycling (new state product stewardship program). Plastic film that can be recycled into benches. Small successes leads to tangible benefits that could help increase membership and show a path for increased cooperation.</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05AD3714-28DB-4E36-B5E8-50EBE89B56F2}" type="slidenum">
              <a:rPr lang="en-US" smtClean="0"/>
              <a:t>8</a:t>
            </a:fld>
            <a:endParaRPr lang="en-US"/>
          </a:p>
        </p:txBody>
      </p:sp>
    </p:spTree>
    <p:extLst>
      <p:ext uri="{BB962C8B-B14F-4D97-AF65-F5344CB8AC3E}">
        <p14:creationId xmlns:p14="http://schemas.microsoft.com/office/powerpoint/2010/main" val="2701604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36481-013A-7B93-CEBD-CDCE1769C2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53DAAF-1730-FD63-AA72-DC40172529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96112C-58A2-75D5-20C0-7590274B1A9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1568741-84DD-59CE-D437-D1A0BC973707}"/>
              </a:ext>
            </a:extLst>
          </p:cNvPr>
          <p:cNvSpPr>
            <a:spLocks noGrp="1"/>
          </p:cNvSpPr>
          <p:nvPr>
            <p:ph type="ftr" sz="quarter" idx="11"/>
          </p:nvPr>
        </p:nvSpPr>
        <p:spPr/>
        <p:txBody>
          <a:bodyPr/>
          <a:lstStyle/>
          <a:p>
            <a:r>
              <a:rPr lang="en-US"/>
              <a:t>|   CCSWA Full Membership Meeting - RWA Project Update</a:t>
            </a:r>
          </a:p>
        </p:txBody>
      </p:sp>
      <p:sp>
        <p:nvSpPr>
          <p:cNvPr id="6" name="Slide Number Placeholder 5">
            <a:extLst>
              <a:ext uri="{FF2B5EF4-FFF2-40B4-BE49-F238E27FC236}">
                <a16:creationId xmlns:a16="http://schemas.microsoft.com/office/drawing/2014/main" id="{A5031A32-7812-2B49-1962-7A197F2C2257}"/>
              </a:ext>
            </a:extLst>
          </p:cNvPr>
          <p:cNvSpPr>
            <a:spLocks noGrp="1"/>
          </p:cNvSpPr>
          <p:nvPr>
            <p:ph type="sldNum" sz="quarter" idx="12"/>
          </p:nvPr>
        </p:nvSpPr>
        <p:spPr/>
        <p:txBody>
          <a:bodyPr/>
          <a:lstStyle/>
          <a:p>
            <a:fld id="{C51725DB-7C56-44B2-B504-37AA2448D253}" type="slidenum">
              <a:rPr lang="en-US" smtClean="0"/>
              <a:t>‹#›</a:t>
            </a:fld>
            <a:endParaRPr lang="en-US"/>
          </a:p>
        </p:txBody>
      </p:sp>
    </p:spTree>
    <p:extLst>
      <p:ext uri="{BB962C8B-B14F-4D97-AF65-F5344CB8AC3E}">
        <p14:creationId xmlns:p14="http://schemas.microsoft.com/office/powerpoint/2010/main" val="223375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901EE-70AF-4748-3C73-75D16E68E0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9CFCC2-9135-B2C8-45FF-EAE2D8B200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218178-0675-8D60-16C7-1BAA8ABC9B0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ADF953A-2C68-9ACD-69EC-8ED162AEB365}"/>
              </a:ext>
            </a:extLst>
          </p:cNvPr>
          <p:cNvSpPr>
            <a:spLocks noGrp="1"/>
          </p:cNvSpPr>
          <p:nvPr>
            <p:ph type="ftr" sz="quarter" idx="11"/>
          </p:nvPr>
        </p:nvSpPr>
        <p:spPr/>
        <p:txBody>
          <a:bodyPr/>
          <a:lstStyle/>
          <a:p>
            <a:r>
              <a:rPr lang="en-US"/>
              <a:t>|   CCSWA Full Membership Meeting - RWA Project Update</a:t>
            </a:r>
          </a:p>
        </p:txBody>
      </p:sp>
      <p:sp>
        <p:nvSpPr>
          <p:cNvPr id="6" name="Slide Number Placeholder 5">
            <a:extLst>
              <a:ext uri="{FF2B5EF4-FFF2-40B4-BE49-F238E27FC236}">
                <a16:creationId xmlns:a16="http://schemas.microsoft.com/office/drawing/2014/main" id="{F39A7F15-F4AD-53FC-3383-26BFF9F976FD}"/>
              </a:ext>
            </a:extLst>
          </p:cNvPr>
          <p:cNvSpPr>
            <a:spLocks noGrp="1"/>
          </p:cNvSpPr>
          <p:nvPr>
            <p:ph type="sldNum" sz="quarter" idx="12"/>
          </p:nvPr>
        </p:nvSpPr>
        <p:spPr/>
        <p:txBody>
          <a:bodyPr/>
          <a:lstStyle/>
          <a:p>
            <a:fld id="{C51725DB-7C56-44B2-B504-37AA2448D253}" type="slidenum">
              <a:rPr lang="en-US" smtClean="0"/>
              <a:t>‹#›</a:t>
            </a:fld>
            <a:endParaRPr lang="en-US"/>
          </a:p>
        </p:txBody>
      </p:sp>
    </p:spTree>
    <p:extLst>
      <p:ext uri="{BB962C8B-B14F-4D97-AF65-F5344CB8AC3E}">
        <p14:creationId xmlns:p14="http://schemas.microsoft.com/office/powerpoint/2010/main" val="1652492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374B2C-D2E0-E2E9-B703-FB4A265D4D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371EEC-4344-7A0B-1444-3FBFBB1627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6BD4C7-3820-9FEC-1BA7-2A8DE1F4354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23CAEEF-7D5D-13EB-5586-FBE99F74FD71}"/>
              </a:ext>
            </a:extLst>
          </p:cNvPr>
          <p:cNvSpPr>
            <a:spLocks noGrp="1"/>
          </p:cNvSpPr>
          <p:nvPr>
            <p:ph type="ftr" sz="quarter" idx="11"/>
          </p:nvPr>
        </p:nvSpPr>
        <p:spPr/>
        <p:txBody>
          <a:bodyPr/>
          <a:lstStyle/>
          <a:p>
            <a:r>
              <a:rPr lang="en-US"/>
              <a:t>|   CCSWA Full Membership Meeting - RWA Project Update</a:t>
            </a:r>
          </a:p>
        </p:txBody>
      </p:sp>
      <p:sp>
        <p:nvSpPr>
          <p:cNvPr id="6" name="Slide Number Placeholder 5">
            <a:extLst>
              <a:ext uri="{FF2B5EF4-FFF2-40B4-BE49-F238E27FC236}">
                <a16:creationId xmlns:a16="http://schemas.microsoft.com/office/drawing/2014/main" id="{D5451853-444E-B514-68F2-8BFC9A20ACB5}"/>
              </a:ext>
            </a:extLst>
          </p:cNvPr>
          <p:cNvSpPr>
            <a:spLocks noGrp="1"/>
          </p:cNvSpPr>
          <p:nvPr>
            <p:ph type="sldNum" sz="quarter" idx="12"/>
          </p:nvPr>
        </p:nvSpPr>
        <p:spPr/>
        <p:txBody>
          <a:bodyPr/>
          <a:lstStyle/>
          <a:p>
            <a:fld id="{C51725DB-7C56-44B2-B504-37AA2448D253}" type="slidenum">
              <a:rPr lang="en-US" smtClean="0"/>
              <a:t>‹#›</a:t>
            </a:fld>
            <a:endParaRPr lang="en-US"/>
          </a:p>
        </p:txBody>
      </p:sp>
    </p:spTree>
    <p:extLst>
      <p:ext uri="{BB962C8B-B14F-4D97-AF65-F5344CB8AC3E}">
        <p14:creationId xmlns:p14="http://schemas.microsoft.com/office/powerpoint/2010/main" val="3762945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2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03027A3-32B3-42B7-812F-EBBE416C6460}"/>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l="107" t="18664" r="-107" b="62576"/>
          <a:stretch/>
        </p:blipFill>
        <p:spPr>
          <a:xfrm>
            <a:off x="6536" y="0"/>
            <a:ext cx="12192000" cy="1470559"/>
          </a:xfrm>
          <a:prstGeom prst="rect">
            <a:avLst/>
          </a:prstGeom>
        </p:spPr>
      </p:pic>
      <p:sp>
        <p:nvSpPr>
          <p:cNvPr id="8" name="Rectangle 7">
            <a:extLst>
              <a:ext uri="{FF2B5EF4-FFF2-40B4-BE49-F238E27FC236}">
                <a16:creationId xmlns:a16="http://schemas.microsoft.com/office/drawing/2014/main" id="{FBD23031-B166-47A5-9E18-6818D7759849}"/>
              </a:ext>
            </a:extLst>
          </p:cNvPr>
          <p:cNvSpPr/>
          <p:nvPr userDrawn="1"/>
        </p:nvSpPr>
        <p:spPr>
          <a:xfrm>
            <a:off x="-6536" y="0"/>
            <a:ext cx="12192000" cy="1470559"/>
          </a:xfrm>
          <a:prstGeom prst="rect">
            <a:avLst/>
          </a:prstGeom>
          <a:solidFill>
            <a:srgbClr val="54823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AE5EB904-FE7D-4B50-902A-948C53C6EB6C}"/>
              </a:ext>
            </a:extLst>
          </p:cNvPr>
          <p:cNvCxnSpPr>
            <a:cxnSpLocks/>
          </p:cNvCxnSpPr>
          <p:nvPr userDrawn="1"/>
        </p:nvCxnSpPr>
        <p:spPr>
          <a:xfrm>
            <a:off x="0" y="1271401"/>
            <a:ext cx="116128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123E902C-E684-4DE4-B8C3-057DDED9A478}"/>
              </a:ext>
            </a:extLst>
          </p:cNvPr>
          <p:cNvSpPr/>
          <p:nvPr userDrawn="1"/>
        </p:nvSpPr>
        <p:spPr>
          <a:xfrm>
            <a:off x="11505133" y="1217527"/>
            <a:ext cx="107747" cy="1077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B11675AC-854D-483C-A2EA-9BA01CACEEDF}"/>
              </a:ext>
            </a:extLst>
          </p:cNvPr>
          <p:cNvSpPr>
            <a:spLocks noGrp="1"/>
          </p:cNvSpPr>
          <p:nvPr>
            <p:ph idx="1"/>
          </p:nvPr>
        </p:nvSpPr>
        <p:spPr>
          <a:xfrm>
            <a:off x="621437" y="1836213"/>
            <a:ext cx="10883696" cy="4351338"/>
          </a:xfrm>
          <a:prstGeom prst="rect">
            <a:avLst/>
          </a:prstGeom>
        </p:spPr>
        <p:txBody>
          <a:bodyPr/>
          <a:lstStyle>
            <a:lvl1pPr>
              <a:defRPr sz="2400">
                <a:solidFill>
                  <a:schemeClr val="tx1"/>
                </a:solidFill>
                <a:latin typeface="+mn-lt"/>
              </a:defRPr>
            </a:lvl1pPr>
            <a:lvl2pPr>
              <a:defRPr sz="2000">
                <a:solidFill>
                  <a:schemeClr val="tx1"/>
                </a:solidFill>
                <a:latin typeface="+mn-lt"/>
              </a:defRPr>
            </a:lvl2pPr>
            <a:lvl3pPr>
              <a:defRPr sz="1800">
                <a:solidFill>
                  <a:schemeClr val="tx1"/>
                </a:solidFill>
                <a:latin typeface="+mn-lt"/>
              </a:defRPr>
            </a:lvl3pPr>
            <a:lvl4pPr>
              <a:defRPr sz="1600">
                <a:solidFill>
                  <a:schemeClr val="tx1"/>
                </a:solidFill>
                <a:latin typeface="+mn-lt"/>
              </a:defRPr>
            </a:lvl4pPr>
            <a:lvl5pPr>
              <a:defRPr sz="140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4741CB77-EDDB-41EF-A0BB-C11239D6DE16}"/>
              </a:ext>
            </a:extLst>
          </p:cNvPr>
          <p:cNvSpPr>
            <a:spLocks noGrp="1"/>
          </p:cNvSpPr>
          <p:nvPr>
            <p:ph type="title"/>
          </p:nvPr>
        </p:nvSpPr>
        <p:spPr>
          <a:xfrm>
            <a:off x="581053" y="153134"/>
            <a:ext cx="10924080" cy="965134"/>
          </a:xfrm>
          <a:prstGeom prst="rect">
            <a:avLst/>
          </a:prstGeom>
        </p:spPr>
        <p:txBody>
          <a:bodyPr anchor="ctr">
            <a:normAutofit/>
          </a:bodyPr>
          <a:lstStyle>
            <a:lvl1pPr>
              <a:defRPr sz="4400" b="0">
                <a:solidFill>
                  <a:schemeClr val="bg1"/>
                </a:solidFill>
                <a:effectLst/>
              </a:defRPr>
            </a:lvl1pPr>
          </a:lstStyle>
          <a:p>
            <a:r>
              <a:rPr lang="en-US"/>
              <a:t>Click to edit Master title style</a:t>
            </a:r>
          </a:p>
        </p:txBody>
      </p:sp>
      <p:sp>
        <p:nvSpPr>
          <p:cNvPr id="3" name="Footer Placeholder 2">
            <a:extLst>
              <a:ext uri="{FF2B5EF4-FFF2-40B4-BE49-F238E27FC236}">
                <a16:creationId xmlns:a16="http://schemas.microsoft.com/office/drawing/2014/main" id="{86223B9B-A8B8-C738-D466-4BD5F308F425}"/>
              </a:ext>
            </a:extLst>
          </p:cNvPr>
          <p:cNvSpPr>
            <a:spLocks noGrp="1"/>
          </p:cNvSpPr>
          <p:nvPr>
            <p:ph type="ftr" sz="quarter" idx="11"/>
          </p:nvPr>
        </p:nvSpPr>
        <p:spPr>
          <a:xfrm>
            <a:off x="741755" y="6356350"/>
            <a:ext cx="4114800" cy="365125"/>
          </a:xfrm>
        </p:spPr>
        <p:txBody>
          <a:bodyPr/>
          <a:lstStyle>
            <a:lvl1pPr algn="l">
              <a:defRPr/>
            </a:lvl1pPr>
          </a:lstStyle>
          <a:p>
            <a:r>
              <a:rPr lang="en-US"/>
              <a:t>|   CCSWA Full Membership Meeting - RWA Project Update</a:t>
            </a:r>
          </a:p>
        </p:txBody>
      </p:sp>
      <p:sp>
        <p:nvSpPr>
          <p:cNvPr id="4" name="Slide Number Placeholder 3">
            <a:extLst>
              <a:ext uri="{FF2B5EF4-FFF2-40B4-BE49-F238E27FC236}">
                <a16:creationId xmlns:a16="http://schemas.microsoft.com/office/drawing/2014/main" id="{BF76665E-67AC-DBDF-88CC-B1E17F328145}"/>
              </a:ext>
            </a:extLst>
          </p:cNvPr>
          <p:cNvSpPr>
            <a:spLocks noGrp="1"/>
          </p:cNvSpPr>
          <p:nvPr>
            <p:ph type="sldNum" sz="quarter" idx="12"/>
          </p:nvPr>
        </p:nvSpPr>
        <p:spPr>
          <a:xfrm>
            <a:off x="530714" y="6356350"/>
            <a:ext cx="422082" cy="365125"/>
          </a:xfrm>
        </p:spPr>
        <p:txBody>
          <a:bodyPr/>
          <a:lstStyle>
            <a:lvl1pPr algn="l">
              <a:defRPr/>
            </a:lvl1pPr>
          </a:lstStyle>
          <a:p>
            <a:fld id="{C51725DB-7C56-44B2-B504-37AA2448D253}" type="slidenum">
              <a:rPr lang="en-US" smtClean="0"/>
              <a:pPr/>
              <a:t>‹#›</a:t>
            </a:fld>
            <a:endParaRPr lang="en-US"/>
          </a:p>
        </p:txBody>
      </p:sp>
      <p:pic>
        <p:nvPicPr>
          <p:cNvPr id="5" name="Picture 4" descr="A black background with white text&#10;&#10;AI-generated content may be incorrect.">
            <a:extLst>
              <a:ext uri="{FF2B5EF4-FFF2-40B4-BE49-F238E27FC236}">
                <a16:creationId xmlns:a16="http://schemas.microsoft.com/office/drawing/2014/main" id="{B9A78E3A-02B5-0D33-364C-03A5EAFA22DB}"/>
              </a:ext>
            </a:extLst>
          </p:cNvPr>
          <p:cNvPicPr>
            <a:picLocks noChangeAspect="1"/>
          </p:cNvPicPr>
          <p:nvPr userDrawn="1"/>
        </p:nvPicPr>
        <p:blipFill>
          <a:blip r:embed="rId3">
            <a:extLst>
              <a:ext uri="{28A0092B-C50C-407E-A947-70E740481C1C}">
                <a14:useLocalDpi xmlns:a14="http://schemas.microsoft.com/office/drawing/2010/main" val="0"/>
              </a:ext>
            </a:extLst>
          </a:blip>
          <a:srcRect r="75215" b="-3363"/>
          <a:stretch>
            <a:fillRect/>
          </a:stretch>
        </p:blipFill>
        <p:spPr>
          <a:xfrm>
            <a:off x="10567284" y="6130649"/>
            <a:ext cx="637339" cy="627444"/>
          </a:xfrm>
          <a:prstGeom prst="rect">
            <a:avLst/>
          </a:prstGeom>
        </p:spPr>
      </p:pic>
      <p:pic>
        <p:nvPicPr>
          <p:cNvPr id="13" name="Picture 12" descr="A black background with blue and pink text&#10;&#10;AI-generated content may be incorrect.">
            <a:extLst>
              <a:ext uri="{FF2B5EF4-FFF2-40B4-BE49-F238E27FC236}">
                <a16:creationId xmlns:a16="http://schemas.microsoft.com/office/drawing/2014/main" id="{D14BA66F-98DD-41A9-2441-A0E63595400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85046" y="6124349"/>
            <a:ext cx="716277" cy="633743"/>
          </a:xfrm>
          <a:prstGeom prst="rect">
            <a:avLst/>
          </a:prstGeom>
        </p:spPr>
      </p:pic>
    </p:spTree>
    <p:extLst>
      <p:ext uri="{BB962C8B-B14F-4D97-AF65-F5344CB8AC3E}">
        <p14:creationId xmlns:p14="http://schemas.microsoft.com/office/powerpoint/2010/main" val="1882243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BC547-912D-A4E6-BBD9-38253C334A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DEE1F1-7190-DA09-D762-9A970BDE62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85BE5A-F81C-BBC2-529F-6E3A0079CA4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E6B88F9-F0BF-F548-3A17-8C49456EB8FB}"/>
              </a:ext>
            </a:extLst>
          </p:cNvPr>
          <p:cNvSpPr>
            <a:spLocks noGrp="1"/>
          </p:cNvSpPr>
          <p:nvPr>
            <p:ph type="ftr" sz="quarter" idx="11"/>
          </p:nvPr>
        </p:nvSpPr>
        <p:spPr/>
        <p:txBody>
          <a:bodyPr/>
          <a:lstStyle/>
          <a:p>
            <a:r>
              <a:rPr lang="en-US"/>
              <a:t>|   CCSWA Full Membership Meeting - RWA Project Update</a:t>
            </a:r>
          </a:p>
        </p:txBody>
      </p:sp>
      <p:sp>
        <p:nvSpPr>
          <p:cNvPr id="6" name="Slide Number Placeholder 5">
            <a:extLst>
              <a:ext uri="{FF2B5EF4-FFF2-40B4-BE49-F238E27FC236}">
                <a16:creationId xmlns:a16="http://schemas.microsoft.com/office/drawing/2014/main" id="{3719F8EC-BC57-ADFF-41FA-8C01E93E5DD2}"/>
              </a:ext>
            </a:extLst>
          </p:cNvPr>
          <p:cNvSpPr>
            <a:spLocks noGrp="1"/>
          </p:cNvSpPr>
          <p:nvPr>
            <p:ph type="sldNum" sz="quarter" idx="12"/>
          </p:nvPr>
        </p:nvSpPr>
        <p:spPr/>
        <p:txBody>
          <a:bodyPr/>
          <a:lstStyle/>
          <a:p>
            <a:fld id="{C51725DB-7C56-44B2-B504-37AA2448D253}" type="slidenum">
              <a:rPr lang="en-US" smtClean="0"/>
              <a:t>‹#›</a:t>
            </a:fld>
            <a:endParaRPr lang="en-US"/>
          </a:p>
        </p:txBody>
      </p:sp>
    </p:spTree>
    <p:extLst>
      <p:ext uri="{BB962C8B-B14F-4D97-AF65-F5344CB8AC3E}">
        <p14:creationId xmlns:p14="http://schemas.microsoft.com/office/powerpoint/2010/main" val="2829671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27A65-0FC8-FD84-8AD6-0CBF2599C3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F7A349-8390-3266-5E37-49C432ADC45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FD14E2-B4E2-294B-C492-2743CCC8D9B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B4ECD7A-9A06-DA49-684E-4FA6AE13DFEE}"/>
              </a:ext>
            </a:extLst>
          </p:cNvPr>
          <p:cNvSpPr>
            <a:spLocks noGrp="1"/>
          </p:cNvSpPr>
          <p:nvPr>
            <p:ph type="ftr" sz="quarter" idx="11"/>
          </p:nvPr>
        </p:nvSpPr>
        <p:spPr/>
        <p:txBody>
          <a:bodyPr/>
          <a:lstStyle/>
          <a:p>
            <a:r>
              <a:rPr lang="en-US"/>
              <a:t>|   CCSWA Full Membership Meeting - RWA Project Update</a:t>
            </a:r>
          </a:p>
        </p:txBody>
      </p:sp>
      <p:sp>
        <p:nvSpPr>
          <p:cNvPr id="6" name="Slide Number Placeholder 5">
            <a:extLst>
              <a:ext uri="{FF2B5EF4-FFF2-40B4-BE49-F238E27FC236}">
                <a16:creationId xmlns:a16="http://schemas.microsoft.com/office/drawing/2014/main" id="{A672140B-039F-DE10-83C9-9945B0A641D8}"/>
              </a:ext>
            </a:extLst>
          </p:cNvPr>
          <p:cNvSpPr>
            <a:spLocks noGrp="1"/>
          </p:cNvSpPr>
          <p:nvPr>
            <p:ph type="sldNum" sz="quarter" idx="12"/>
          </p:nvPr>
        </p:nvSpPr>
        <p:spPr/>
        <p:txBody>
          <a:bodyPr/>
          <a:lstStyle/>
          <a:p>
            <a:fld id="{C51725DB-7C56-44B2-B504-37AA2448D253}" type="slidenum">
              <a:rPr lang="en-US" smtClean="0"/>
              <a:t>‹#›</a:t>
            </a:fld>
            <a:endParaRPr lang="en-US"/>
          </a:p>
        </p:txBody>
      </p:sp>
    </p:spTree>
    <p:extLst>
      <p:ext uri="{BB962C8B-B14F-4D97-AF65-F5344CB8AC3E}">
        <p14:creationId xmlns:p14="http://schemas.microsoft.com/office/powerpoint/2010/main" val="3495537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C8DBA-0EC0-D438-9A54-DF6540AFA6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60EBD0-591A-ED73-E590-0FA0E5AB47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C804EA-C50C-CA7C-469D-EEA423BBF1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2857ED-1188-B0B5-4C9C-1B3303177E6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1D8A6E7-10CF-7BA0-A7DB-65C7A20722C7}"/>
              </a:ext>
            </a:extLst>
          </p:cNvPr>
          <p:cNvSpPr>
            <a:spLocks noGrp="1"/>
          </p:cNvSpPr>
          <p:nvPr>
            <p:ph type="ftr" sz="quarter" idx="11"/>
          </p:nvPr>
        </p:nvSpPr>
        <p:spPr/>
        <p:txBody>
          <a:bodyPr/>
          <a:lstStyle/>
          <a:p>
            <a:r>
              <a:rPr lang="en-US"/>
              <a:t>|   CCSWA Full Membership Meeting - RWA Project Update</a:t>
            </a:r>
          </a:p>
        </p:txBody>
      </p:sp>
      <p:sp>
        <p:nvSpPr>
          <p:cNvPr id="7" name="Slide Number Placeholder 6">
            <a:extLst>
              <a:ext uri="{FF2B5EF4-FFF2-40B4-BE49-F238E27FC236}">
                <a16:creationId xmlns:a16="http://schemas.microsoft.com/office/drawing/2014/main" id="{8AD0F4AA-8CEA-6551-BA58-0063E486ED06}"/>
              </a:ext>
            </a:extLst>
          </p:cNvPr>
          <p:cNvSpPr>
            <a:spLocks noGrp="1"/>
          </p:cNvSpPr>
          <p:nvPr>
            <p:ph type="sldNum" sz="quarter" idx="12"/>
          </p:nvPr>
        </p:nvSpPr>
        <p:spPr/>
        <p:txBody>
          <a:bodyPr/>
          <a:lstStyle/>
          <a:p>
            <a:fld id="{C51725DB-7C56-44B2-B504-37AA2448D253}" type="slidenum">
              <a:rPr lang="en-US" smtClean="0"/>
              <a:t>‹#›</a:t>
            </a:fld>
            <a:endParaRPr lang="en-US"/>
          </a:p>
        </p:txBody>
      </p:sp>
    </p:spTree>
    <p:extLst>
      <p:ext uri="{BB962C8B-B14F-4D97-AF65-F5344CB8AC3E}">
        <p14:creationId xmlns:p14="http://schemas.microsoft.com/office/powerpoint/2010/main" val="2728458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E6ABC-0745-A918-80F4-8DE10B7DE3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A4F230-8911-761D-27AB-647DA3FB7E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2E94B2-1511-9957-B994-8454CD9AC9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3D50D0-6807-B56B-FAB0-6A180138B9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F52D37-74CD-6976-F7CC-8C9678E8AF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F13285-6AB2-CC8B-ED07-2B9441E5300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5663F9FA-0B55-3C59-9230-9CAB9062EF24}"/>
              </a:ext>
            </a:extLst>
          </p:cNvPr>
          <p:cNvSpPr>
            <a:spLocks noGrp="1"/>
          </p:cNvSpPr>
          <p:nvPr>
            <p:ph type="ftr" sz="quarter" idx="11"/>
          </p:nvPr>
        </p:nvSpPr>
        <p:spPr/>
        <p:txBody>
          <a:bodyPr/>
          <a:lstStyle/>
          <a:p>
            <a:r>
              <a:rPr lang="en-US"/>
              <a:t>|   CCSWA Full Membership Meeting - RWA Project Update</a:t>
            </a:r>
          </a:p>
        </p:txBody>
      </p:sp>
      <p:sp>
        <p:nvSpPr>
          <p:cNvPr id="9" name="Slide Number Placeholder 8">
            <a:extLst>
              <a:ext uri="{FF2B5EF4-FFF2-40B4-BE49-F238E27FC236}">
                <a16:creationId xmlns:a16="http://schemas.microsoft.com/office/drawing/2014/main" id="{41143080-72E8-4BFC-44AE-0D262ACC09AF}"/>
              </a:ext>
            </a:extLst>
          </p:cNvPr>
          <p:cNvSpPr>
            <a:spLocks noGrp="1"/>
          </p:cNvSpPr>
          <p:nvPr>
            <p:ph type="sldNum" sz="quarter" idx="12"/>
          </p:nvPr>
        </p:nvSpPr>
        <p:spPr/>
        <p:txBody>
          <a:bodyPr/>
          <a:lstStyle/>
          <a:p>
            <a:fld id="{C51725DB-7C56-44B2-B504-37AA2448D253}" type="slidenum">
              <a:rPr lang="en-US" smtClean="0"/>
              <a:t>‹#›</a:t>
            </a:fld>
            <a:endParaRPr lang="en-US"/>
          </a:p>
        </p:txBody>
      </p:sp>
    </p:spTree>
    <p:extLst>
      <p:ext uri="{BB962C8B-B14F-4D97-AF65-F5344CB8AC3E}">
        <p14:creationId xmlns:p14="http://schemas.microsoft.com/office/powerpoint/2010/main" val="3925756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CCC43-3626-97E1-9C36-C248C6A0B2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1DD64C-497D-9F47-383B-E06EE65A42A4}"/>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DA056591-65BF-4C42-9712-120E83B24B52}"/>
              </a:ext>
            </a:extLst>
          </p:cNvPr>
          <p:cNvSpPr>
            <a:spLocks noGrp="1"/>
          </p:cNvSpPr>
          <p:nvPr>
            <p:ph type="ftr" sz="quarter" idx="11"/>
          </p:nvPr>
        </p:nvSpPr>
        <p:spPr/>
        <p:txBody>
          <a:bodyPr/>
          <a:lstStyle/>
          <a:p>
            <a:r>
              <a:rPr lang="en-US"/>
              <a:t>|   CCSWA Full Membership Meeting - RWA Project Update</a:t>
            </a:r>
          </a:p>
        </p:txBody>
      </p:sp>
      <p:sp>
        <p:nvSpPr>
          <p:cNvPr id="5" name="Slide Number Placeholder 4">
            <a:extLst>
              <a:ext uri="{FF2B5EF4-FFF2-40B4-BE49-F238E27FC236}">
                <a16:creationId xmlns:a16="http://schemas.microsoft.com/office/drawing/2014/main" id="{53D558AE-3FCA-28B6-D140-A389497BAADB}"/>
              </a:ext>
            </a:extLst>
          </p:cNvPr>
          <p:cNvSpPr>
            <a:spLocks noGrp="1"/>
          </p:cNvSpPr>
          <p:nvPr>
            <p:ph type="sldNum" sz="quarter" idx="12"/>
          </p:nvPr>
        </p:nvSpPr>
        <p:spPr/>
        <p:txBody>
          <a:bodyPr/>
          <a:lstStyle/>
          <a:p>
            <a:fld id="{C51725DB-7C56-44B2-B504-37AA2448D253}" type="slidenum">
              <a:rPr lang="en-US" smtClean="0"/>
              <a:t>‹#›</a:t>
            </a:fld>
            <a:endParaRPr lang="en-US"/>
          </a:p>
        </p:txBody>
      </p:sp>
    </p:spTree>
    <p:extLst>
      <p:ext uri="{BB962C8B-B14F-4D97-AF65-F5344CB8AC3E}">
        <p14:creationId xmlns:p14="http://schemas.microsoft.com/office/powerpoint/2010/main" val="283590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BE93E7-EE86-6856-084A-6DAA641DF6FC}"/>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638CFA5F-8817-FBA4-4B00-7FCE76E9BACB}"/>
              </a:ext>
            </a:extLst>
          </p:cNvPr>
          <p:cNvSpPr>
            <a:spLocks noGrp="1"/>
          </p:cNvSpPr>
          <p:nvPr>
            <p:ph type="ftr" sz="quarter" idx="11"/>
          </p:nvPr>
        </p:nvSpPr>
        <p:spPr/>
        <p:txBody>
          <a:bodyPr/>
          <a:lstStyle/>
          <a:p>
            <a:r>
              <a:rPr lang="en-US"/>
              <a:t>|   CCSWA Full Membership Meeting - RWA Project Update</a:t>
            </a:r>
          </a:p>
        </p:txBody>
      </p:sp>
      <p:sp>
        <p:nvSpPr>
          <p:cNvPr id="4" name="Slide Number Placeholder 3">
            <a:extLst>
              <a:ext uri="{FF2B5EF4-FFF2-40B4-BE49-F238E27FC236}">
                <a16:creationId xmlns:a16="http://schemas.microsoft.com/office/drawing/2014/main" id="{D5D76C7E-48AF-8714-4FA2-4F666C9F7B04}"/>
              </a:ext>
            </a:extLst>
          </p:cNvPr>
          <p:cNvSpPr>
            <a:spLocks noGrp="1"/>
          </p:cNvSpPr>
          <p:nvPr>
            <p:ph type="sldNum" sz="quarter" idx="12"/>
          </p:nvPr>
        </p:nvSpPr>
        <p:spPr/>
        <p:txBody>
          <a:bodyPr/>
          <a:lstStyle/>
          <a:p>
            <a:fld id="{C51725DB-7C56-44B2-B504-37AA2448D253}" type="slidenum">
              <a:rPr lang="en-US" smtClean="0"/>
              <a:t>‹#›</a:t>
            </a:fld>
            <a:endParaRPr lang="en-US"/>
          </a:p>
        </p:txBody>
      </p:sp>
    </p:spTree>
    <p:extLst>
      <p:ext uri="{BB962C8B-B14F-4D97-AF65-F5344CB8AC3E}">
        <p14:creationId xmlns:p14="http://schemas.microsoft.com/office/powerpoint/2010/main" val="2879348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390CB-1999-6337-058C-9AB64F460B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2E8B8E-E55C-A1D2-7E2F-5A3266DA14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FACB52-8233-6B7D-AA1F-9C1A8225C9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5DF65F-EAE4-20C4-D1F2-F4E2326EBD9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A9C69AA-56E4-9EC9-B9D3-2BC5D4BB1FFA}"/>
              </a:ext>
            </a:extLst>
          </p:cNvPr>
          <p:cNvSpPr>
            <a:spLocks noGrp="1"/>
          </p:cNvSpPr>
          <p:nvPr>
            <p:ph type="ftr" sz="quarter" idx="11"/>
          </p:nvPr>
        </p:nvSpPr>
        <p:spPr/>
        <p:txBody>
          <a:bodyPr/>
          <a:lstStyle/>
          <a:p>
            <a:r>
              <a:rPr lang="en-US"/>
              <a:t>|   CCSWA Full Membership Meeting - RWA Project Update</a:t>
            </a:r>
          </a:p>
        </p:txBody>
      </p:sp>
      <p:sp>
        <p:nvSpPr>
          <p:cNvPr id="7" name="Slide Number Placeholder 6">
            <a:extLst>
              <a:ext uri="{FF2B5EF4-FFF2-40B4-BE49-F238E27FC236}">
                <a16:creationId xmlns:a16="http://schemas.microsoft.com/office/drawing/2014/main" id="{F975147E-F517-7F6D-8CFD-DA29A6C3CCAA}"/>
              </a:ext>
            </a:extLst>
          </p:cNvPr>
          <p:cNvSpPr>
            <a:spLocks noGrp="1"/>
          </p:cNvSpPr>
          <p:nvPr>
            <p:ph type="sldNum" sz="quarter" idx="12"/>
          </p:nvPr>
        </p:nvSpPr>
        <p:spPr/>
        <p:txBody>
          <a:bodyPr/>
          <a:lstStyle/>
          <a:p>
            <a:fld id="{C51725DB-7C56-44B2-B504-37AA2448D253}" type="slidenum">
              <a:rPr lang="en-US" smtClean="0"/>
              <a:t>‹#›</a:t>
            </a:fld>
            <a:endParaRPr lang="en-US"/>
          </a:p>
        </p:txBody>
      </p:sp>
    </p:spTree>
    <p:extLst>
      <p:ext uri="{BB962C8B-B14F-4D97-AF65-F5344CB8AC3E}">
        <p14:creationId xmlns:p14="http://schemas.microsoft.com/office/powerpoint/2010/main" val="78176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3E66B-F8AB-2618-6182-55A3356385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4A96DB-7E78-AC54-B282-D3D7DF7E59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61633B-05FF-0768-EB95-916F1AAD10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F9592D-3252-4AA6-1D25-CC7455960C6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D000A95-85D8-828B-D15F-2842D5D3DDF9}"/>
              </a:ext>
            </a:extLst>
          </p:cNvPr>
          <p:cNvSpPr>
            <a:spLocks noGrp="1"/>
          </p:cNvSpPr>
          <p:nvPr>
            <p:ph type="ftr" sz="quarter" idx="11"/>
          </p:nvPr>
        </p:nvSpPr>
        <p:spPr/>
        <p:txBody>
          <a:bodyPr/>
          <a:lstStyle/>
          <a:p>
            <a:r>
              <a:rPr lang="en-US"/>
              <a:t>|   CCSWA Full Membership Meeting - RWA Project Update</a:t>
            </a:r>
          </a:p>
        </p:txBody>
      </p:sp>
      <p:sp>
        <p:nvSpPr>
          <p:cNvPr id="7" name="Slide Number Placeholder 6">
            <a:extLst>
              <a:ext uri="{FF2B5EF4-FFF2-40B4-BE49-F238E27FC236}">
                <a16:creationId xmlns:a16="http://schemas.microsoft.com/office/drawing/2014/main" id="{D60463C8-2F6A-F183-B83C-217157A45ECE}"/>
              </a:ext>
            </a:extLst>
          </p:cNvPr>
          <p:cNvSpPr>
            <a:spLocks noGrp="1"/>
          </p:cNvSpPr>
          <p:nvPr>
            <p:ph type="sldNum" sz="quarter" idx="12"/>
          </p:nvPr>
        </p:nvSpPr>
        <p:spPr/>
        <p:txBody>
          <a:bodyPr/>
          <a:lstStyle/>
          <a:p>
            <a:fld id="{C51725DB-7C56-44B2-B504-37AA2448D253}" type="slidenum">
              <a:rPr lang="en-US" smtClean="0"/>
              <a:t>‹#›</a:t>
            </a:fld>
            <a:endParaRPr lang="en-US"/>
          </a:p>
        </p:txBody>
      </p:sp>
    </p:spTree>
    <p:extLst>
      <p:ext uri="{BB962C8B-B14F-4D97-AF65-F5344CB8AC3E}">
        <p14:creationId xmlns:p14="http://schemas.microsoft.com/office/powerpoint/2010/main" val="1539224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83A39B-6210-E730-0B5D-C14A3502BC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15D351-9C62-FCE9-02D5-FA92299204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1CCC11-4C95-3C5C-580D-A9A61A80DD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a:extLst>
              <a:ext uri="{FF2B5EF4-FFF2-40B4-BE49-F238E27FC236}">
                <a16:creationId xmlns:a16="http://schemas.microsoft.com/office/drawing/2014/main" id="{7D27E12B-49B3-05B3-3075-2C395674C2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   CCSWA Full Membership Meeting - RWA Project Update</a:t>
            </a:r>
          </a:p>
        </p:txBody>
      </p:sp>
      <p:sp>
        <p:nvSpPr>
          <p:cNvPr id="6" name="Slide Number Placeholder 5">
            <a:extLst>
              <a:ext uri="{FF2B5EF4-FFF2-40B4-BE49-F238E27FC236}">
                <a16:creationId xmlns:a16="http://schemas.microsoft.com/office/drawing/2014/main" id="{FD89A95F-C236-E6B5-1C0A-C78556971F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51725DB-7C56-44B2-B504-37AA2448D253}" type="slidenum">
              <a:rPr lang="en-US" smtClean="0"/>
              <a:t>‹#›</a:t>
            </a:fld>
            <a:endParaRPr lang="en-US"/>
          </a:p>
        </p:txBody>
      </p:sp>
    </p:spTree>
    <p:extLst>
      <p:ext uri="{BB962C8B-B14F-4D97-AF65-F5344CB8AC3E}">
        <p14:creationId xmlns:p14="http://schemas.microsoft.com/office/powerpoint/2010/main" val="3761136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18/10/relationships/comments" Target="../comments/modernComment_EDA_B8EE4D05.xm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microsoft.com/office/2018/10/relationships/comments" Target="../comments/modernComment_ED1_C377230D.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microsoft.com/office/2018/10/relationships/comments" Target="../comments/modernComment_ED7_7622AE6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microsoft.com/office/2018/10/relationships/comments" Target="../comments/modernComment_ED5_4CEDCFE8.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6D6566-4FDA-B3A8-078C-1008F816579B}"/>
              </a:ext>
            </a:extLst>
          </p:cNvPr>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l="107" t="18666" r="-107" b="12598"/>
          <a:stretch>
            <a:fillRect/>
          </a:stretch>
        </p:blipFill>
        <p:spPr>
          <a:xfrm>
            <a:off x="6536" y="0"/>
            <a:ext cx="12192000" cy="5388077"/>
          </a:xfrm>
          <a:prstGeom prst="rect">
            <a:avLst/>
          </a:prstGeom>
        </p:spPr>
      </p:pic>
      <p:sp>
        <p:nvSpPr>
          <p:cNvPr id="7" name="Rectangle 6">
            <a:extLst>
              <a:ext uri="{FF2B5EF4-FFF2-40B4-BE49-F238E27FC236}">
                <a16:creationId xmlns:a16="http://schemas.microsoft.com/office/drawing/2014/main" id="{48976B64-0A44-FDA7-C784-D496E0348CB8}"/>
              </a:ext>
            </a:extLst>
          </p:cNvPr>
          <p:cNvSpPr/>
          <p:nvPr/>
        </p:nvSpPr>
        <p:spPr>
          <a:xfrm>
            <a:off x="-6536" y="0"/>
            <a:ext cx="12205072" cy="5388077"/>
          </a:xfrm>
          <a:prstGeom prst="rect">
            <a:avLst/>
          </a:prstGeom>
          <a:solidFill>
            <a:srgbClr val="54823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ack background with white text&#10;&#10;AI-generated content may be incorrect.">
            <a:extLst>
              <a:ext uri="{FF2B5EF4-FFF2-40B4-BE49-F238E27FC236}">
                <a16:creationId xmlns:a16="http://schemas.microsoft.com/office/drawing/2014/main" id="{A891EB65-F79D-701C-FA4A-5EC8EF9470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394" y="5787721"/>
            <a:ext cx="3423887" cy="808266"/>
          </a:xfrm>
          <a:prstGeom prst="rect">
            <a:avLst/>
          </a:prstGeom>
        </p:spPr>
      </p:pic>
      <p:pic>
        <p:nvPicPr>
          <p:cNvPr id="9" name="Picture 8">
            <a:extLst>
              <a:ext uri="{FF2B5EF4-FFF2-40B4-BE49-F238E27FC236}">
                <a16:creationId xmlns:a16="http://schemas.microsoft.com/office/drawing/2014/main" id="{67B93CEA-DE68-554B-AE59-739837B0E7A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306516" y="5719173"/>
            <a:ext cx="1947225" cy="876814"/>
          </a:xfrm>
          <a:prstGeom prst="rect">
            <a:avLst/>
          </a:prstGeom>
        </p:spPr>
      </p:pic>
      <p:pic>
        <p:nvPicPr>
          <p:cNvPr id="11" name="Picture 10" descr="A white text on a black background&#10;&#10;AI-generated content may be incorrect.">
            <a:extLst>
              <a:ext uri="{FF2B5EF4-FFF2-40B4-BE49-F238E27FC236}">
                <a16:creationId xmlns:a16="http://schemas.microsoft.com/office/drawing/2014/main" id="{0F03B115-3C60-5AAD-6EA5-8ED8A2D490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793" y="2151597"/>
            <a:ext cx="3046317" cy="1020265"/>
          </a:xfrm>
          <a:prstGeom prst="rect">
            <a:avLst/>
          </a:prstGeom>
        </p:spPr>
      </p:pic>
      <p:sp>
        <p:nvSpPr>
          <p:cNvPr id="13" name="TextBox 12">
            <a:extLst>
              <a:ext uri="{FF2B5EF4-FFF2-40B4-BE49-F238E27FC236}">
                <a16:creationId xmlns:a16="http://schemas.microsoft.com/office/drawing/2014/main" id="{313A40FE-60C0-B830-A309-556D4B6E59A9}"/>
              </a:ext>
            </a:extLst>
          </p:cNvPr>
          <p:cNvSpPr txBox="1"/>
          <p:nvPr/>
        </p:nvSpPr>
        <p:spPr>
          <a:xfrm>
            <a:off x="4591665" y="1122847"/>
            <a:ext cx="7392118" cy="2062103"/>
          </a:xfrm>
          <a:prstGeom prst="rect">
            <a:avLst/>
          </a:prstGeom>
          <a:noFill/>
        </p:spPr>
        <p:txBody>
          <a:bodyPr wrap="square">
            <a:spAutoFit/>
          </a:bodyPr>
          <a:lstStyle/>
          <a:p>
            <a:r>
              <a:rPr lang="en-US" sz="3600" b="1">
                <a:solidFill>
                  <a:schemeClr val="bg1"/>
                </a:solidFill>
              </a:rPr>
              <a:t>CCSWA Full Membership Meeting</a:t>
            </a:r>
            <a:r>
              <a:rPr lang="en-US" sz="2400">
                <a:solidFill>
                  <a:schemeClr val="bg1"/>
                </a:solidFill>
              </a:rPr>
              <a:t>​</a:t>
            </a:r>
          </a:p>
          <a:p>
            <a:pPr>
              <a:spcAft>
                <a:spcPts val="1200"/>
              </a:spcAft>
            </a:pPr>
            <a:r>
              <a:rPr lang="en-US" sz="2800" b="1">
                <a:solidFill>
                  <a:schemeClr val="bg1"/>
                </a:solidFill>
              </a:rPr>
              <a:t>RWA Planning &amp; Implementation Project​</a:t>
            </a:r>
            <a:endParaRPr lang="en-US" sz="2400">
              <a:solidFill>
                <a:schemeClr val="bg1"/>
              </a:solidFill>
            </a:endParaRPr>
          </a:p>
          <a:p>
            <a:endParaRPr lang="en-US">
              <a:solidFill>
                <a:schemeClr val="bg1"/>
              </a:solidFill>
            </a:endParaRPr>
          </a:p>
          <a:p>
            <a:endParaRPr lang="en-US">
              <a:solidFill>
                <a:schemeClr val="bg1"/>
              </a:solidFill>
            </a:endParaRPr>
          </a:p>
          <a:p>
            <a:r>
              <a:rPr lang="en-US">
                <a:solidFill>
                  <a:schemeClr val="bg1"/>
                </a:solidFill>
              </a:rPr>
              <a:t>October 20, 2025​</a:t>
            </a:r>
          </a:p>
        </p:txBody>
      </p:sp>
      <p:cxnSp>
        <p:nvCxnSpPr>
          <p:cNvPr id="15" name="Straight Connector 14">
            <a:extLst>
              <a:ext uri="{FF2B5EF4-FFF2-40B4-BE49-F238E27FC236}">
                <a16:creationId xmlns:a16="http://schemas.microsoft.com/office/drawing/2014/main" id="{6BB974DD-182F-28AC-B151-2975AB04B5D2}"/>
              </a:ext>
            </a:extLst>
          </p:cNvPr>
          <p:cNvCxnSpPr/>
          <p:nvPr/>
        </p:nvCxnSpPr>
        <p:spPr>
          <a:xfrm>
            <a:off x="4090219" y="1278194"/>
            <a:ext cx="0" cy="2812025"/>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D388B2B4-0DA7-2E28-F493-F4D0388A843D}"/>
              </a:ext>
            </a:extLst>
          </p:cNvPr>
          <p:cNvSpPr txBox="1"/>
          <p:nvPr/>
        </p:nvSpPr>
        <p:spPr>
          <a:xfrm>
            <a:off x="4640827" y="2292397"/>
            <a:ext cx="3736258" cy="400110"/>
          </a:xfrm>
          <a:prstGeom prst="rect">
            <a:avLst/>
          </a:prstGeom>
          <a:solidFill>
            <a:srgbClr val="9DAE3A"/>
          </a:solidFill>
        </p:spPr>
        <p:txBody>
          <a:bodyPr wrap="square">
            <a:spAutoFit/>
          </a:bodyPr>
          <a:lstStyle/>
          <a:p>
            <a:r>
              <a:rPr lang="en-US" sz="2000">
                <a:solidFill>
                  <a:schemeClr val="bg1"/>
                </a:solidFill>
              </a:rPr>
              <a:t>Planning Phase Progress​ Update</a:t>
            </a:r>
          </a:p>
        </p:txBody>
      </p:sp>
    </p:spTree>
    <p:extLst>
      <p:ext uri="{BB962C8B-B14F-4D97-AF65-F5344CB8AC3E}">
        <p14:creationId xmlns:p14="http://schemas.microsoft.com/office/powerpoint/2010/main" val="1552406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CC4E8-0754-B28A-157C-B30D834DDE9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5DC692-AB02-43EC-BA95-36BC56099D87}"/>
              </a:ext>
            </a:extLst>
          </p:cNvPr>
          <p:cNvSpPr>
            <a:spLocks noGrp="1"/>
          </p:cNvSpPr>
          <p:nvPr>
            <p:ph idx="1"/>
          </p:nvPr>
        </p:nvSpPr>
        <p:spPr>
          <a:xfrm>
            <a:off x="3867665" y="2140681"/>
            <a:ext cx="6780670" cy="3922514"/>
          </a:xfrm>
        </p:spPr>
        <p:txBody>
          <a:bodyPr>
            <a:normAutofit/>
          </a:bodyPr>
          <a:lstStyle/>
          <a:p>
            <a:pPr>
              <a:buFont typeface="Wingdings" panose="05000000000000000000" pitchFamily="2" charset="2"/>
              <a:buChar char="ü"/>
            </a:pPr>
            <a:r>
              <a:rPr lang="en-US"/>
              <a:t>H2M advancing municipal facility and program inventory for 38 CRCOG members</a:t>
            </a:r>
          </a:p>
          <a:p>
            <a:pPr>
              <a:buFont typeface="Wingdings" panose="05000000000000000000" pitchFamily="2" charset="2"/>
              <a:buChar char="ü"/>
            </a:pPr>
            <a:r>
              <a:rPr lang="en-US"/>
              <a:t>Team is waiting for Survey Results to finalize report scope</a:t>
            </a:r>
          </a:p>
          <a:p>
            <a:pPr>
              <a:buFont typeface="Wingdings" panose="05000000000000000000" pitchFamily="2" charset="2"/>
              <a:buChar char="ü"/>
            </a:pPr>
            <a:r>
              <a:rPr lang="en-US"/>
              <a:t>80% Draft with Executive Summary due to Robyn 12/12/2025</a:t>
            </a:r>
          </a:p>
          <a:p>
            <a:pPr>
              <a:buFont typeface="Wingdings" panose="05000000000000000000" pitchFamily="2" charset="2"/>
              <a:buChar char="ü"/>
            </a:pPr>
            <a:r>
              <a:rPr lang="en-US"/>
              <a:t>Schedule- on target</a:t>
            </a:r>
          </a:p>
          <a:p>
            <a:pPr>
              <a:buFont typeface="Wingdings" panose="05000000000000000000" pitchFamily="2" charset="2"/>
              <a:buChar char="ü"/>
            </a:pPr>
            <a:r>
              <a:rPr lang="en-US"/>
              <a:t>Budget- planning report content refinement is underway to keep the planning phase budget on track</a:t>
            </a:r>
            <a:endParaRPr lang="en-US" sz="2000"/>
          </a:p>
        </p:txBody>
      </p:sp>
      <p:sp>
        <p:nvSpPr>
          <p:cNvPr id="3" name="Title 2">
            <a:extLst>
              <a:ext uri="{FF2B5EF4-FFF2-40B4-BE49-F238E27FC236}">
                <a16:creationId xmlns:a16="http://schemas.microsoft.com/office/drawing/2014/main" id="{E94166A4-E9D1-D714-4838-3AB5FD7875CB}"/>
              </a:ext>
            </a:extLst>
          </p:cNvPr>
          <p:cNvSpPr>
            <a:spLocks noGrp="1"/>
          </p:cNvSpPr>
          <p:nvPr>
            <p:ph type="title"/>
          </p:nvPr>
        </p:nvSpPr>
        <p:spPr/>
        <p:txBody>
          <a:bodyPr/>
          <a:lstStyle/>
          <a:p>
            <a:r>
              <a:rPr lang="en-US"/>
              <a:t>Status: Tasks E &amp; F</a:t>
            </a:r>
          </a:p>
        </p:txBody>
      </p:sp>
      <p:sp>
        <p:nvSpPr>
          <p:cNvPr id="4" name="Footer Placeholder 3">
            <a:extLst>
              <a:ext uri="{FF2B5EF4-FFF2-40B4-BE49-F238E27FC236}">
                <a16:creationId xmlns:a16="http://schemas.microsoft.com/office/drawing/2014/main" id="{3456DD45-6B2D-87BC-EC73-56808B5D3928}"/>
              </a:ext>
            </a:extLst>
          </p:cNvPr>
          <p:cNvSpPr>
            <a:spLocks noGrp="1"/>
          </p:cNvSpPr>
          <p:nvPr>
            <p:ph type="ftr" sz="quarter" idx="11"/>
          </p:nvPr>
        </p:nvSpPr>
        <p:spPr/>
        <p:txBody>
          <a:bodyPr/>
          <a:lstStyle/>
          <a:p>
            <a:r>
              <a:rPr lang="en-US"/>
              <a:t>|   CCSWA Full Membership Meeting - RWA Project Update</a:t>
            </a:r>
          </a:p>
        </p:txBody>
      </p:sp>
      <p:sp>
        <p:nvSpPr>
          <p:cNvPr id="5" name="Slide Number Placeholder 4">
            <a:extLst>
              <a:ext uri="{FF2B5EF4-FFF2-40B4-BE49-F238E27FC236}">
                <a16:creationId xmlns:a16="http://schemas.microsoft.com/office/drawing/2014/main" id="{F049193A-008E-8716-B201-7F1180191F60}"/>
              </a:ext>
            </a:extLst>
          </p:cNvPr>
          <p:cNvSpPr>
            <a:spLocks noGrp="1"/>
          </p:cNvSpPr>
          <p:nvPr>
            <p:ph type="sldNum" sz="quarter" idx="12"/>
          </p:nvPr>
        </p:nvSpPr>
        <p:spPr/>
        <p:txBody>
          <a:bodyPr/>
          <a:lstStyle/>
          <a:p>
            <a:fld id="{C51725DB-7C56-44B2-B504-37AA2448D253}" type="slidenum">
              <a:rPr lang="en-US" smtClean="0"/>
              <a:pPr/>
              <a:t>10</a:t>
            </a:fld>
            <a:endParaRPr lang="en-US"/>
          </a:p>
        </p:txBody>
      </p:sp>
      <p:graphicFrame>
        <p:nvGraphicFramePr>
          <p:cNvPr id="6" name="Content Placeholder 10">
            <a:extLst>
              <a:ext uri="{FF2B5EF4-FFF2-40B4-BE49-F238E27FC236}">
                <a16:creationId xmlns:a16="http://schemas.microsoft.com/office/drawing/2014/main" id="{267EEF28-B966-7429-829B-E51A8D8F3362}"/>
              </a:ext>
            </a:extLst>
          </p:cNvPr>
          <p:cNvGraphicFramePr>
            <a:graphicFrameLocks/>
          </p:cNvGraphicFramePr>
          <p:nvPr>
            <p:extLst>
              <p:ext uri="{D42A27DB-BD31-4B8C-83A1-F6EECF244321}">
                <p14:modId xmlns:p14="http://schemas.microsoft.com/office/powerpoint/2010/main" val="3970853545"/>
              </p:ext>
            </p:extLst>
          </p:nvPr>
        </p:nvGraphicFramePr>
        <p:xfrm>
          <a:off x="607507" y="2178533"/>
          <a:ext cx="2728818" cy="2011681"/>
        </p:xfrm>
        <a:graphic>
          <a:graphicData uri="http://schemas.openxmlformats.org/drawingml/2006/table">
            <a:tbl>
              <a:tblPr/>
              <a:tblGrid>
                <a:gridCol w="433730">
                  <a:extLst>
                    <a:ext uri="{9D8B030D-6E8A-4147-A177-3AD203B41FA5}">
                      <a16:colId xmlns:a16="http://schemas.microsoft.com/office/drawing/2014/main" val="1094147769"/>
                    </a:ext>
                  </a:extLst>
                </a:gridCol>
                <a:gridCol w="2295088">
                  <a:extLst>
                    <a:ext uri="{9D8B030D-6E8A-4147-A177-3AD203B41FA5}">
                      <a16:colId xmlns:a16="http://schemas.microsoft.com/office/drawing/2014/main" val="2725617958"/>
                    </a:ext>
                  </a:extLst>
                </a:gridCol>
              </a:tblGrid>
              <a:tr h="287383">
                <a:tc>
                  <a:txBody>
                    <a:bodyPr/>
                    <a:lstStyle/>
                    <a:p>
                      <a:pPr algn="ctr" fontAlgn="base">
                        <a:lnSpc>
                          <a:spcPts val="2175"/>
                        </a:lnSpc>
                        <a:buNone/>
                      </a:pPr>
                      <a:r>
                        <a:rPr lang="en-US" sz="1000" b="1" i="0">
                          <a:solidFill>
                            <a:srgbClr val="FFFFFF"/>
                          </a:solidFill>
                          <a:effectLst/>
                          <a:latin typeface="Aptos" panose="020B0004020202020204" pitchFamily="34" charset="0"/>
                        </a:rPr>
                        <a:t>Task​</a:t>
                      </a:r>
                      <a:endParaRPr lang="en-US" sz="1000" b="1" i="0">
                        <a:solidFill>
                          <a:srgbClr val="FFFFFF"/>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30480" cap="flat" cmpd="sng" algn="ctr">
                      <a:solidFill>
                        <a:srgbClr val="FFFFFF"/>
                      </a:solidFill>
                      <a:prstDash val="solid"/>
                      <a:round/>
                      <a:headEnd type="none" w="med" len="med"/>
                      <a:tailEnd type="none" w="med" len="med"/>
                    </a:lnB>
                    <a:solidFill>
                      <a:srgbClr val="5F809C"/>
                    </a:solidFill>
                  </a:tcPr>
                </a:tc>
                <a:tc>
                  <a:txBody>
                    <a:bodyPr/>
                    <a:lstStyle/>
                    <a:p>
                      <a:pPr algn="l" fontAlgn="base">
                        <a:lnSpc>
                          <a:spcPts val="2175"/>
                        </a:lnSpc>
                        <a:buNone/>
                      </a:pPr>
                      <a:r>
                        <a:rPr lang="en-US" sz="1000" b="1" i="0">
                          <a:solidFill>
                            <a:srgbClr val="FFFFFF"/>
                          </a:solidFill>
                          <a:effectLst/>
                          <a:latin typeface="Aptos" panose="020B0004020202020204" pitchFamily="34" charset="0"/>
                        </a:rPr>
                        <a:t>Description​</a:t>
                      </a:r>
                      <a:endParaRPr lang="en-US" sz="1000" b="1" i="0">
                        <a:solidFill>
                          <a:srgbClr val="FFFFFF"/>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30480" cap="flat" cmpd="sng" algn="ctr">
                      <a:solidFill>
                        <a:srgbClr val="FFFFFF"/>
                      </a:solidFill>
                      <a:prstDash val="solid"/>
                      <a:round/>
                      <a:headEnd type="none" w="med" len="med"/>
                      <a:tailEnd type="none" w="med" len="med"/>
                    </a:lnB>
                    <a:solidFill>
                      <a:srgbClr val="5F809C"/>
                    </a:solidFill>
                  </a:tcPr>
                </a:tc>
                <a:extLst>
                  <a:ext uri="{0D108BD9-81ED-4DB2-BD59-A6C34878D82A}">
                    <a16:rowId xmlns:a16="http://schemas.microsoft.com/office/drawing/2014/main" val="2579357890"/>
                  </a:ext>
                </a:extLst>
              </a:tr>
              <a:tr h="287383">
                <a:tc>
                  <a:txBody>
                    <a:bodyPr/>
                    <a:lstStyle/>
                    <a:p>
                      <a:pPr algn="ctr" fontAlgn="base">
                        <a:lnSpc>
                          <a:spcPts val="2175"/>
                        </a:lnSpc>
                        <a:buNone/>
                      </a:pPr>
                      <a:r>
                        <a:rPr lang="en-US" sz="1000" b="0" i="0">
                          <a:solidFill>
                            <a:schemeClr val="bg1"/>
                          </a:solidFill>
                          <a:effectLst/>
                          <a:latin typeface="Aptos" panose="020B0004020202020204" pitchFamily="34" charset="0"/>
                        </a:rPr>
                        <a:t>A​</a:t>
                      </a:r>
                      <a:endParaRPr lang="en-US" sz="1000" b="0" i="0">
                        <a:solidFill>
                          <a:schemeClr val="bg1"/>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30480"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bg1">
                        <a:lumMod val="95000"/>
                      </a:schemeClr>
                    </a:solidFill>
                  </a:tcPr>
                </a:tc>
                <a:tc>
                  <a:txBody>
                    <a:bodyPr/>
                    <a:lstStyle/>
                    <a:p>
                      <a:pPr algn="l" fontAlgn="base">
                        <a:lnSpc>
                          <a:spcPts val="2175"/>
                        </a:lnSpc>
                        <a:buNone/>
                      </a:pPr>
                      <a:r>
                        <a:rPr lang="en-US" sz="1000" b="0" i="0">
                          <a:solidFill>
                            <a:schemeClr val="bg1"/>
                          </a:solidFill>
                          <a:effectLst/>
                          <a:latin typeface="Aptos" panose="020B0004020202020204" pitchFamily="34" charset="0"/>
                        </a:rPr>
                        <a:t>Literature Review &amp; Data Collection​</a:t>
                      </a:r>
                      <a:endParaRPr lang="en-US" sz="1000" b="0" i="0">
                        <a:solidFill>
                          <a:schemeClr val="bg1"/>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30480"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67041118"/>
                  </a:ext>
                </a:extLst>
              </a:tr>
              <a:tr h="287383">
                <a:tc>
                  <a:txBody>
                    <a:bodyPr/>
                    <a:lstStyle/>
                    <a:p>
                      <a:pPr algn="ctr" fontAlgn="base">
                        <a:lnSpc>
                          <a:spcPts val="2175"/>
                        </a:lnSpc>
                        <a:buNone/>
                      </a:pPr>
                      <a:r>
                        <a:rPr lang="en-US" sz="1000" b="0" i="0">
                          <a:solidFill>
                            <a:schemeClr val="bg1"/>
                          </a:solidFill>
                          <a:effectLst/>
                          <a:latin typeface="Aptos" panose="020B0004020202020204" pitchFamily="34" charset="0"/>
                        </a:rPr>
                        <a:t>B​</a:t>
                      </a:r>
                      <a:endParaRPr lang="en-US" sz="1000" b="0" i="0">
                        <a:solidFill>
                          <a:schemeClr val="bg1"/>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bg1">
                        <a:lumMod val="95000"/>
                      </a:schemeClr>
                    </a:solidFill>
                  </a:tcPr>
                </a:tc>
                <a:tc>
                  <a:txBody>
                    <a:bodyPr/>
                    <a:lstStyle/>
                    <a:p>
                      <a:pPr algn="l" fontAlgn="base">
                        <a:lnSpc>
                          <a:spcPts val="2175"/>
                        </a:lnSpc>
                        <a:buNone/>
                      </a:pPr>
                      <a:r>
                        <a:rPr lang="en-US" sz="1000" b="0" i="0">
                          <a:solidFill>
                            <a:schemeClr val="bg1"/>
                          </a:solidFill>
                          <a:effectLst/>
                          <a:latin typeface="Aptos" panose="020B0004020202020204" pitchFamily="34" charset="0"/>
                        </a:rPr>
                        <a:t>Meetings​</a:t>
                      </a:r>
                      <a:endParaRPr lang="en-US" sz="1000" b="0" i="0">
                        <a:solidFill>
                          <a:schemeClr val="bg1"/>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003381"/>
                  </a:ext>
                </a:extLst>
              </a:tr>
              <a:tr h="287383">
                <a:tc>
                  <a:txBody>
                    <a:bodyPr/>
                    <a:lstStyle/>
                    <a:p>
                      <a:pPr algn="ctr" fontAlgn="base">
                        <a:lnSpc>
                          <a:spcPts val="2175"/>
                        </a:lnSpc>
                        <a:buNone/>
                      </a:pPr>
                      <a:r>
                        <a:rPr lang="en-US" sz="1000" b="0" i="0">
                          <a:solidFill>
                            <a:schemeClr val="bg1"/>
                          </a:solidFill>
                          <a:effectLst/>
                          <a:latin typeface="Aptos" panose="020B0004020202020204" pitchFamily="34" charset="0"/>
                        </a:rPr>
                        <a:t>C​</a:t>
                      </a:r>
                      <a:endParaRPr lang="en-US" sz="1000" b="0" i="0">
                        <a:solidFill>
                          <a:schemeClr val="bg1"/>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bg1">
                        <a:lumMod val="95000"/>
                      </a:schemeClr>
                    </a:solidFill>
                  </a:tcPr>
                </a:tc>
                <a:tc>
                  <a:txBody>
                    <a:bodyPr/>
                    <a:lstStyle/>
                    <a:p>
                      <a:pPr algn="l" fontAlgn="base">
                        <a:lnSpc>
                          <a:spcPts val="2175"/>
                        </a:lnSpc>
                        <a:buNone/>
                      </a:pPr>
                      <a:r>
                        <a:rPr lang="en-US" sz="1000" b="0" i="0">
                          <a:solidFill>
                            <a:schemeClr val="bg1"/>
                          </a:solidFill>
                          <a:effectLst/>
                          <a:latin typeface="Aptos" panose="020B0004020202020204" pitchFamily="34" charset="0"/>
                        </a:rPr>
                        <a:t>CRCOG Member Survey​</a:t>
                      </a:r>
                      <a:endParaRPr lang="en-US" sz="1000" b="0" i="0">
                        <a:solidFill>
                          <a:schemeClr val="bg1"/>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92882312"/>
                  </a:ext>
                </a:extLst>
              </a:tr>
              <a:tr h="287383">
                <a:tc>
                  <a:txBody>
                    <a:bodyPr/>
                    <a:lstStyle/>
                    <a:p>
                      <a:pPr algn="ctr" fontAlgn="base">
                        <a:lnSpc>
                          <a:spcPts val="2175"/>
                        </a:lnSpc>
                        <a:buNone/>
                      </a:pPr>
                      <a:r>
                        <a:rPr lang="en-US" sz="1000" b="0" i="0">
                          <a:solidFill>
                            <a:schemeClr val="bg1"/>
                          </a:solidFill>
                          <a:effectLst/>
                          <a:latin typeface="Aptos" panose="020B0004020202020204" pitchFamily="34" charset="0"/>
                        </a:rPr>
                        <a:t>D​</a:t>
                      </a:r>
                      <a:endParaRPr lang="en-US" sz="1000" b="0" i="0">
                        <a:solidFill>
                          <a:schemeClr val="bg1"/>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bg1">
                        <a:lumMod val="95000"/>
                      </a:schemeClr>
                    </a:solidFill>
                  </a:tcPr>
                </a:tc>
                <a:tc>
                  <a:txBody>
                    <a:bodyPr/>
                    <a:lstStyle/>
                    <a:p>
                      <a:pPr algn="l" fontAlgn="base">
                        <a:lnSpc>
                          <a:spcPts val="2175"/>
                        </a:lnSpc>
                        <a:buNone/>
                      </a:pPr>
                      <a:r>
                        <a:rPr lang="en-US" sz="1000" b="0" i="0">
                          <a:solidFill>
                            <a:schemeClr val="bg1"/>
                          </a:solidFill>
                          <a:effectLst/>
                          <a:latin typeface="Aptos" panose="020B0004020202020204" pitchFamily="34" charset="0"/>
                        </a:rPr>
                        <a:t>Plan Development​</a:t>
                      </a:r>
                      <a:endParaRPr lang="en-US" sz="1000" b="0" i="0">
                        <a:solidFill>
                          <a:schemeClr val="bg1"/>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766409"/>
                  </a:ext>
                </a:extLst>
              </a:tr>
              <a:tr h="287383">
                <a:tc>
                  <a:txBody>
                    <a:bodyPr/>
                    <a:lstStyle/>
                    <a:p>
                      <a:pPr algn="ctr" fontAlgn="base">
                        <a:lnSpc>
                          <a:spcPts val="2175"/>
                        </a:lnSpc>
                        <a:buNone/>
                      </a:pPr>
                      <a:r>
                        <a:rPr lang="en-US" sz="1000" b="0" i="0">
                          <a:solidFill>
                            <a:schemeClr val="tx1"/>
                          </a:solidFill>
                          <a:effectLst/>
                          <a:latin typeface="Aptos" panose="020B0004020202020204" pitchFamily="34" charset="0"/>
                        </a:rPr>
                        <a:t>E​</a:t>
                      </a:r>
                      <a:endParaRPr lang="en-US" sz="1000" b="0" i="0">
                        <a:solidFill>
                          <a:schemeClr val="tx1"/>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tx2">
                        <a:lumMod val="10000"/>
                        <a:lumOff val="90000"/>
                      </a:schemeClr>
                    </a:solidFill>
                  </a:tcPr>
                </a:tc>
                <a:tc>
                  <a:txBody>
                    <a:bodyPr/>
                    <a:lstStyle/>
                    <a:p>
                      <a:pPr algn="l" fontAlgn="base">
                        <a:lnSpc>
                          <a:spcPts val="2175"/>
                        </a:lnSpc>
                        <a:buNone/>
                      </a:pPr>
                      <a:r>
                        <a:rPr lang="en-US" sz="1000" b="0" i="0">
                          <a:solidFill>
                            <a:schemeClr val="tx1"/>
                          </a:solidFill>
                          <a:effectLst/>
                          <a:latin typeface="Aptos" panose="020B0004020202020204" pitchFamily="34" charset="0"/>
                        </a:rPr>
                        <a:t>Report Writing – Draft​</a:t>
                      </a:r>
                      <a:endParaRPr lang="en-US" sz="1000" b="0" i="0">
                        <a:solidFill>
                          <a:schemeClr val="tx1"/>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3028848787"/>
                  </a:ext>
                </a:extLst>
              </a:tr>
              <a:tr h="287383">
                <a:tc>
                  <a:txBody>
                    <a:bodyPr/>
                    <a:lstStyle/>
                    <a:p>
                      <a:pPr algn="ctr" fontAlgn="base">
                        <a:lnSpc>
                          <a:spcPts val="2175"/>
                        </a:lnSpc>
                        <a:buNone/>
                      </a:pPr>
                      <a:r>
                        <a:rPr lang="en-US" sz="1000" b="0" i="0">
                          <a:solidFill>
                            <a:schemeClr val="tx1"/>
                          </a:solidFill>
                          <a:effectLst/>
                          <a:latin typeface="Aptos" panose="020B0004020202020204" pitchFamily="34" charset="0"/>
                        </a:rPr>
                        <a:t>F​</a:t>
                      </a:r>
                      <a:endParaRPr lang="en-US" sz="1000" b="0" i="0">
                        <a:solidFill>
                          <a:schemeClr val="tx1"/>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tx2">
                        <a:lumMod val="10000"/>
                        <a:lumOff val="90000"/>
                      </a:schemeClr>
                    </a:solidFill>
                  </a:tcPr>
                </a:tc>
                <a:tc>
                  <a:txBody>
                    <a:bodyPr/>
                    <a:lstStyle/>
                    <a:p>
                      <a:pPr algn="l" fontAlgn="base">
                        <a:lnSpc>
                          <a:spcPts val="2175"/>
                        </a:lnSpc>
                        <a:buNone/>
                      </a:pPr>
                      <a:r>
                        <a:rPr lang="en-US" sz="1000" b="0" i="0">
                          <a:solidFill>
                            <a:schemeClr val="tx1"/>
                          </a:solidFill>
                          <a:effectLst/>
                          <a:latin typeface="Aptos" panose="020B0004020202020204" pitchFamily="34" charset="0"/>
                        </a:rPr>
                        <a:t>Report Writing – Final​</a:t>
                      </a:r>
                      <a:endParaRPr lang="en-US" sz="1000" b="0" i="0">
                        <a:solidFill>
                          <a:schemeClr val="tx1"/>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212972192"/>
                  </a:ext>
                </a:extLst>
              </a:tr>
            </a:tbl>
          </a:graphicData>
        </a:graphic>
      </p:graphicFrame>
      <p:sp>
        <p:nvSpPr>
          <p:cNvPr id="7" name="TextBox 6">
            <a:extLst>
              <a:ext uri="{FF2B5EF4-FFF2-40B4-BE49-F238E27FC236}">
                <a16:creationId xmlns:a16="http://schemas.microsoft.com/office/drawing/2014/main" id="{D91C4784-29F3-0246-706C-45806A485836}"/>
              </a:ext>
            </a:extLst>
          </p:cNvPr>
          <p:cNvSpPr txBox="1"/>
          <p:nvPr/>
        </p:nvSpPr>
        <p:spPr>
          <a:xfrm>
            <a:off x="530714" y="1836213"/>
            <a:ext cx="2248333" cy="307777"/>
          </a:xfrm>
          <a:prstGeom prst="rect">
            <a:avLst/>
          </a:prstGeom>
          <a:noFill/>
        </p:spPr>
        <p:txBody>
          <a:bodyPr wrap="square" rtlCol="0">
            <a:spAutoFit/>
          </a:bodyPr>
          <a:lstStyle/>
          <a:p>
            <a:r>
              <a:rPr lang="en-US" sz="1400" b="1"/>
              <a:t>Phase 1: Planning</a:t>
            </a:r>
          </a:p>
        </p:txBody>
      </p:sp>
    </p:spTree>
    <p:extLst>
      <p:ext uri="{BB962C8B-B14F-4D97-AF65-F5344CB8AC3E}">
        <p14:creationId xmlns:p14="http://schemas.microsoft.com/office/powerpoint/2010/main" val="1693805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4A116-D0AA-3839-8C26-FE736FD0A39A}"/>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D40D45AB-BB27-8B58-1503-5E8AB965EDE7}"/>
              </a:ext>
            </a:extLst>
          </p:cNvPr>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l="107" t="19" r="-107" b="54224"/>
          <a:stretch>
            <a:fillRect/>
          </a:stretch>
        </p:blipFill>
        <p:spPr>
          <a:xfrm>
            <a:off x="6536" y="1201109"/>
            <a:ext cx="12192000" cy="3586804"/>
          </a:xfrm>
          <a:prstGeom prst="rect">
            <a:avLst/>
          </a:prstGeom>
        </p:spPr>
      </p:pic>
      <p:sp>
        <p:nvSpPr>
          <p:cNvPr id="7" name="Rectangle 6">
            <a:extLst>
              <a:ext uri="{FF2B5EF4-FFF2-40B4-BE49-F238E27FC236}">
                <a16:creationId xmlns:a16="http://schemas.microsoft.com/office/drawing/2014/main" id="{73693163-2B80-CF53-5D4D-30A9189FD58A}"/>
              </a:ext>
            </a:extLst>
          </p:cNvPr>
          <p:cNvSpPr/>
          <p:nvPr/>
        </p:nvSpPr>
        <p:spPr>
          <a:xfrm>
            <a:off x="-6536" y="1201109"/>
            <a:ext cx="12192000" cy="3586804"/>
          </a:xfrm>
          <a:prstGeom prst="rect">
            <a:avLst/>
          </a:prstGeom>
          <a:solidFill>
            <a:srgbClr val="54823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2DAB673-399A-E8F6-2E70-14416DBAA6BB}"/>
              </a:ext>
            </a:extLst>
          </p:cNvPr>
          <p:cNvSpPr txBox="1"/>
          <p:nvPr/>
        </p:nvSpPr>
        <p:spPr>
          <a:xfrm>
            <a:off x="2552222" y="2394346"/>
            <a:ext cx="7392118" cy="1200329"/>
          </a:xfrm>
          <a:prstGeom prst="rect">
            <a:avLst/>
          </a:prstGeom>
          <a:noFill/>
        </p:spPr>
        <p:txBody>
          <a:bodyPr wrap="square">
            <a:spAutoFit/>
          </a:bodyPr>
          <a:lstStyle/>
          <a:p>
            <a:pPr algn="ctr"/>
            <a:r>
              <a:rPr lang="en-US" sz="7200" b="1">
                <a:solidFill>
                  <a:schemeClr val="bg1"/>
                </a:solidFill>
              </a:rPr>
              <a:t>Thank You</a:t>
            </a:r>
            <a:r>
              <a:rPr lang="en-US" sz="5400">
                <a:solidFill>
                  <a:schemeClr val="bg1"/>
                </a:solidFill>
              </a:rPr>
              <a:t>​</a:t>
            </a:r>
            <a:r>
              <a:rPr lang="en-US" sz="4400">
                <a:solidFill>
                  <a:schemeClr val="bg1"/>
                </a:solidFill>
              </a:rPr>
              <a:t>​</a:t>
            </a:r>
          </a:p>
        </p:txBody>
      </p:sp>
      <p:grpSp>
        <p:nvGrpSpPr>
          <p:cNvPr id="4" name="Group 3">
            <a:extLst>
              <a:ext uri="{FF2B5EF4-FFF2-40B4-BE49-F238E27FC236}">
                <a16:creationId xmlns:a16="http://schemas.microsoft.com/office/drawing/2014/main" id="{F6B49D49-8A35-1F4C-D5D1-3569C65FB38C}"/>
              </a:ext>
            </a:extLst>
          </p:cNvPr>
          <p:cNvGrpSpPr/>
          <p:nvPr/>
        </p:nvGrpSpPr>
        <p:grpSpPr>
          <a:xfrm>
            <a:off x="1151455" y="5377068"/>
            <a:ext cx="9902162" cy="876814"/>
            <a:chOff x="1318031" y="5719173"/>
            <a:chExt cx="9902162" cy="876814"/>
          </a:xfrm>
        </p:grpSpPr>
        <p:pic>
          <p:nvPicPr>
            <p:cNvPr id="8" name="Picture 7" descr="A black background with white text&#10;&#10;AI-generated content may be incorrect.">
              <a:extLst>
                <a:ext uri="{FF2B5EF4-FFF2-40B4-BE49-F238E27FC236}">
                  <a16:creationId xmlns:a16="http://schemas.microsoft.com/office/drawing/2014/main" id="{01586462-9FD5-CD77-1B46-61F7E1A44E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0846" y="5787721"/>
              <a:ext cx="3423887" cy="808266"/>
            </a:xfrm>
            <a:prstGeom prst="rect">
              <a:avLst/>
            </a:prstGeom>
          </p:spPr>
        </p:pic>
        <p:pic>
          <p:nvPicPr>
            <p:cNvPr id="9" name="Picture 8">
              <a:extLst>
                <a:ext uri="{FF2B5EF4-FFF2-40B4-BE49-F238E27FC236}">
                  <a16:creationId xmlns:a16="http://schemas.microsoft.com/office/drawing/2014/main" id="{FC0F9834-A687-9578-11C7-D78897A5B2C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272968" y="5719173"/>
              <a:ext cx="1947225" cy="876814"/>
            </a:xfrm>
            <a:prstGeom prst="rect">
              <a:avLst/>
            </a:prstGeom>
          </p:spPr>
        </p:pic>
        <p:pic>
          <p:nvPicPr>
            <p:cNvPr id="3" name="Picture 2" descr="A blue text on a black background&#10;&#10;AI-generated content may be incorrect.">
              <a:extLst>
                <a:ext uri="{FF2B5EF4-FFF2-40B4-BE49-F238E27FC236}">
                  <a16:creationId xmlns:a16="http://schemas.microsoft.com/office/drawing/2014/main" id="{7747F481-90E8-2108-7DF7-32E9E6441D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8031" y="5787721"/>
              <a:ext cx="2414580" cy="808266"/>
            </a:xfrm>
            <a:prstGeom prst="rect">
              <a:avLst/>
            </a:prstGeom>
          </p:spPr>
        </p:pic>
      </p:grpSp>
    </p:spTree>
    <p:extLst>
      <p:ext uri="{BB962C8B-B14F-4D97-AF65-F5344CB8AC3E}">
        <p14:creationId xmlns:p14="http://schemas.microsoft.com/office/powerpoint/2010/main" val="3464777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E2F48C6-A053-FA0A-DD1D-D8A62F623F23}"/>
              </a:ext>
            </a:extLst>
          </p:cNvPr>
          <p:cNvSpPr>
            <a:spLocks noGrp="1"/>
          </p:cNvSpPr>
          <p:nvPr>
            <p:ph idx="1"/>
          </p:nvPr>
        </p:nvSpPr>
        <p:spPr>
          <a:xfrm>
            <a:off x="581053" y="3119423"/>
            <a:ext cx="4974298" cy="2668729"/>
          </a:xfrm>
        </p:spPr>
        <p:txBody>
          <a:bodyPr anchor="t" anchorCtr="0">
            <a:normAutofit lnSpcReduction="10000"/>
          </a:bodyPr>
          <a:lstStyle/>
          <a:p>
            <a:pPr marL="0" indent="0">
              <a:spcBef>
                <a:spcPts val="1200"/>
              </a:spcBef>
              <a:spcAft>
                <a:spcPts val="600"/>
              </a:spcAft>
              <a:buNone/>
            </a:pPr>
            <a:r>
              <a:rPr lang="en-US" sz="1800">
                <a:cs typeface="Arial" panose="020B0604020202020204" pitchFamily="34" charset="0"/>
              </a:rPr>
              <a:t>H2M is a full-service engineering, environmental and architecture firm that provides design, construction and environmental monitoring consulting services for solid waste facilities and management programs.</a:t>
            </a:r>
          </a:p>
          <a:p>
            <a:pPr marL="0" indent="0">
              <a:spcBef>
                <a:spcPts val="1200"/>
              </a:spcBef>
              <a:spcAft>
                <a:spcPts val="600"/>
              </a:spcAft>
              <a:buNone/>
            </a:pPr>
            <a:r>
              <a:rPr lang="en-US" sz="1800">
                <a:cs typeface="Arial" panose="020B0604020202020204" pitchFamily="34" charset="0"/>
              </a:rPr>
              <a:t>Role:</a:t>
            </a:r>
          </a:p>
          <a:p>
            <a:pPr>
              <a:spcBef>
                <a:spcPts val="0"/>
              </a:spcBef>
              <a:spcAft>
                <a:spcPts val="600"/>
              </a:spcAft>
            </a:pPr>
            <a:r>
              <a:rPr lang="en-US" sz="1800">
                <a:cs typeface="Arial" panose="020B0604020202020204" pitchFamily="34" charset="0"/>
              </a:rPr>
              <a:t>Project management</a:t>
            </a:r>
          </a:p>
          <a:p>
            <a:pPr>
              <a:spcBef>
                <a:spcPts val="0"/>
              </a:spcBef>
              <a:spcAft>
                <a:spcPts val="600"/>
              </a:spcAft>
            </a:pPr>
            <a:r>
              <a:rPr lang="en-US" sz="1800">
                <a:cs typeface="Arial" panose="020B0604020202020204" pitchFamily="34" charset="0"/>
              </a:rPr>
              <a:t>Stakeholder outreach</a:t>
            </a:r>
          </a:p>
          <a:p>
            <a:pPr>
              <a:spcBef>
                <a:spcPts val="0"/>
              </a:spcBef>
              <a:spcAft>
                <a:spcPts val="600"/>
              </a:spcAft>
            </a:pPr>
            <a:r>
              <a:rPr lang="en-US" sz="1800">
                <a:cs typeface="Arial" panose="020B0604020202020204" pitchFamily="34" charset="0"/>
              </a:rPr>
              <a:t>Report development</a:t>
            </a:r>
          </a:p>
        </p:txBody>
      </p:sp>
      <p:sp>
        <p:nvSpPr>
          <p:cNvPr id="3" name="Title 2">
            <a:extLst>
              <a:ext uri="{FF2B5EF4-FFF2-40B4-BE49-F238E27FC236}">
                <a16:creationId xmlns:a16="http://schemas.microsoft.com/office/drawing/2014/main" id="{6793A628-8AC1-4B37-845A-3C5D3797C0CB}"/>
              </a:ext>
            </a:extLst>
          </p:cNvPr>
          <p:cNvSpPr>
            <a:spLocks noGrp="1"/>
          </p:cNvSpPr>
          <p:nvPr>
            <p:ph type="title"/>
          </p:nvPr>
        </p:nvSpPr>
        <p:spPr/>
        <p:txBody>
          <a:bodyPr>
            <a:normAutofit/>
          </a:bodyPr>
          <a:lstStyle/>
          <a:p>
            <a:r>
              <a:rPr lang="en-US"/>
              <a:t>Our Team</a:t>
            </a:r>
          </a:p>
        </p:txBody>
      </p:sp>
      <p:sp>
        <p:nvSpPr>
          <p:cNvPr id="2" name="Content Placeholder 3">
            <a:extLst>
              <a:ext uri="{FF2B5EF4-FFF2-40B4-BE49-F238E27FC236}">
                <a16:creationId xmlns:a16="http://schemas.microsoft.com/office/drawing/2014/main" id="{AEA9AC99-9526-09FB-269B-58C5745E7EF4}"/>
              </a:ext>
            </a:extLst>
          </p:cNvPr>
          <p:cNvSpPr txBox="1">
            <a:spLocks/>
          </p:cNvSpPr>
          <p:nvPr/>
        </p:nvSpPr>
        <p:spPr>
          <a:xfrm>
            <a:off x="717664" y="1863022"/>
            <a:ext cx="4384211"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spcAft>
                <a:spcPts val="600"/>
              </a:spcAft>
              <a:buNone/>
            </a:pPr>
            <a:endParaRPr lang="en-US" sz="2000"/>
          </a:p>
        </p:txBody>
      </p:sp>
      <p:pic>
        <p:nvPicPr>
          <p:cNvPr id="7" name="Picture 6" descr="A black background with white text&#10;&#10;AI-generated content may be incorrect.">
            <a:extLst>
              <a:ext uri="{FF2B5EF4-FFF2-40B4-BE49-F238E27FC236}">
                <a16:creationId xmlns:a16="http://schemas.microsoft.com/office/drawing/2014/main" id="{380FB6D5-F7D7-7AEC-35A1-9C64BCE49C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053" y="1863022"/>
            <a:ext cx="4148890" cy="979415"/>
          </a:xfrm>
          <a:prstGeom prst="rect">
            <a:avLst/>
          </a:prstGeom>
        </p:spPr>
      </p:pic>
      <p:pic>
        <p:nvPicPr>
          <p:cNvPr id="8" name="Picture 7">
            <a:extLst>
              <a:ext uri="{FF2B5EF4-FFF2-40B4-BE49-F238E27FC236}">
                <a16:creationId xmlns:a16="http://schemas.microsoft.com/office/drawing/2014/main" id="{2931E2D3-A826-A49A-0E74-6D6F2A894A9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944026" y="1791824"/>
            <a:ext cx="2359547" cy="1062478"/>
          </a:xfrm>
          <a:prstGeom prst="rect">
            <a:avLst/>
          </a:prstGeom>
        </p:spPr>
      </p:pic>
      <p:sp>
        <p:nvSpPr>
          <p:cNvPr id="5" name="Footer Placeholder 4">
            <a:extLst>
              <a:ext uri="{FF2B5EF4-FFF2-40B4-BE49-F238E27FC236}">
                <a16:creationId xmlns:a16="http://schemas.microsoft.com/office/drawing/2014/main" id="{AC3EBBE0-5A54-C576-DF5F-65D7EAD14984}"/>
              </a:ext>
            </a:extLst>
          </p:cNvPr>
          <p:cNvSpPr>
            <a:spLocks noGrp="1"/>
          </p:cNvSpPr>
          <p:nvPr>
            <p:ph type="ftr" sz="quarter" idx="11"/>
          </p:nvPr>
        </p:nvSpPr>
        <p:spPr/>
        <p:txBody>
          <a:bodyPr/>
          <a:lstStyle/>
          <a:p>
            <a:r>
              <a:rPr lang="en-US"/>
              <a:t>|   CCSWA Full Membership Meeting - RWA Project Update</a:t>
            </a:r>
          </a:p>
        </p:txBody>
      </p:sp>
      <p:sp>
        <p:nvSpPr>
          <p:cNvPr id="6" name="Slide Number Placeholder 5">
            <a:extLst>
              <a:ext uri="{FF2B5EF4-FFF2-40B4-BE49-F238E27FC236}">
                <a16:creationId xmlns:a16="http://schemas.microsoft.com/office/drawing/2014/main" id="{BAA1A056-1E9B-475B-83D3-3D48EEAA2BE6}"/>
              </a:ext>
            </a:extLst>
          </p:cNvPr>
          <p:cNvSpPr>
            <a:spLocks noGrp="1"/>
          </p:cNvSpPr>
          <p:nvPr>
            <p:ph type="sldNum" sz="quarter" idx="12"/>
          </p:nvPr>
        </p:nvSpPr>
        <p:spPr/>
        <p:txBody>
          <a:bodyPr/>
          <a:lstStyle/>
          <a:p>
            <a:fld id="{C51725DB-7C56-44B2-B504-37AA2448D253}" type="slidenum">
              <a:rPr lang="en-US" smtClean="0"/>
              <a:t>2</a:t>
            </a:fld>
            <a:endParaRPr lang="en-US"/>
          </a:p>
        </p:txBody>
      </p:sp>
      <p:sp>
        <p:nvSpPr>
          <p:cNvPr id="11" name="Content Placeholder 3">
            <a:extLst>
              <a:ext uri="{FF2B5EF4-FFF2-40B4-BE49-F238E27FC236}">
                <a16:creationId xmlns:a16="http://schemas.microsoft.com/office/drawing/2014/main" id="{03480AA2-20F8-8A5E-A8A1-D44363681D92}"/>
              </a:ext>
            </a:extLst>
          </p:cNvPr>
          <p:cNvSpPr txBox="1">
            <a:spLocks/>
          </p:cNvSpPr>
          <p:nvPr/>
        </p:nvSpPr>
        <p:spPr>
          <a:xfrm>
            <a:off x="6636651" y="3119423"/>
            <a:ext cx="4974298" cy="2668729"/>
          </a:xfrm>
          <a:prstGeom prst="rect">
            <a:avLst/>
          </a:prstGeom>
        </p:spPr>
        <p:txBody>
          <a:bodyPr vert="horz" lIns="91440" tIns="45720" rIns="91440" bIns="45720" rtlCol="0" anchor="t"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spcAft>
                <a:spcPts val="600"/>
              </a:spcAft>
              <a:buFont typeface="Arial" panose="020B0604020202020204" pitchFamily="34" charset="0"/>
              <a:buNone/>
            </a:pPr>
            <a:r>
              <a:rPr lang="en-US" sz="1800">
                <a:cs typeface="Arial" panose="020B0604020202020204" pitchFamily="34" charset="0"/>
              </a:rPr>
              <a:t>We are planners, engineers, environmental specialists, designers, and communication experts driven by a passion to enhance communities while helping our clients advance projects.</a:t>
            </a:r>
          </a:p>
          <a:p>
            <a:pPr marL="0" indent="0">
              <a:spcBef>
                <a:spcPts val="1200"/>
              </a:spcBef>
              <a:spcAft>
                <a:spcPts val="600"/>
              </a:spcAft>
              <a:buFont typeface="Arial" panose="020B0604020202020204" pitchFamily="34" charset="0"/>
              <a:buNone/>
            </a:pPr>
            <a:r>
              <a:rPr lang="en-US" sz="1800">
                <a:cs typeface="Arial" panose="020B0604020202020204" pitchFamily="34" charset="0"/>
              </a:rPr>
              <a:t>Role:</a:t>
            </a:r>
          </a:p>
          <a:p>
            <a:pPr>
              <a:spcBef>
                <a:spcPts val="0"/>
              </a:spcBef>
              <a:spcAft>
                <a:spcPts val="600"/>
              </a:spcAft>
            </a:pPr>
            <a:r>
              <a:rPr lang="en-US" sz="1800">
                <a:cs typeface="Arial" panose="020B0604020202020204" pitchFamily="34" charset="0"/>
              </a:rPr>
              <a:t>Stakeholder outreach</a:t>
            </a:r>
          </a:p>
          <a:p>
            <a:pPr>
              <a:spcBef>
                <a:spcPts val="0"/>
              </a:spcBef>
              <a:spcAft>
                <a:spcPts val="600"/>
              </a:spcAft>
            </a:pPr>
            <a:r>
              <a:rPr lang="en-US" sz="1800">
                <a:cs typeface="Arial" panose="020B0604020202020204" pitchFamily="34" charset="0"/>
              </a:rPr>
              <a:t>Report development</a:t>
            </a:r>
          </a:p>
          <a:p>
            <a:pPr>
              <a:spcBef>
                <a:spcPts val="0"/>
              </a:spcBef>
              <a:spcAft>
                <a:spcPts val="600"/>
              </a:spcAft>
            </a:pPr>
            <a:r>
              <a:rPr lang="en-US" sz="1800">
                <a:cs typeface="Arial" panose="020B0604020202020204" pitchFamily="34" charset="0"/>
              </a:rPr>
              <a:t>Public education</a:t>
            </a:r>
          </a:p>
        </p:txBody>
      </p:sp>
    </p:spTree>
    <p:extLst>
      <p:ext uri="{BB962C8B-B14F-4D97-AF65-F5344CB8AC3E}">
        <p14:creationId xmlns:p14="http://schemas.microsoft.com/office/powerpoint/2010/main" val="2172869200"/>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FF8B9-9C2A-3365-CBDF-8F3411F3BB9B}"/>
            </a:ext>
          </a:extLst>
        </p:cNvPr>
        <p:cNvGrpSpPr/>
        <p:nvPr/>
      </p:nvGrpSpPr>
      <p:grpSpPr>
        <a:xfrm>
          <a:off x="0" y="0"/>
          <a:ext cx="0" cy="0"/>
          <a:chOff x="0" y="0"/>
          <a:chExt cx="0" cy="0"/>
        </a:xfrm>
      </p:grpSpPr>
      <p:sp>
        <p:nvSpPr>
          <p:cNvPr id="5" name="Footer Placeholder 4">
            <a:extLst>
              <a:ext uri="{FF2B5EF4-FFF2-40B4-BE49-F238E27FC236}">
                <a16:creationId xmlns:a16="http://schemas.microsoft.com/office/drawing/2014/main" id="{5344B65F-5516-EA69-8B74-1FEED0BA9F9A}"/>
              </a:ext>
            </a:extLst>
          </p:cNvPr>
          <p:cNvSpPr>
            <a:spLocks noGrp="1"/>
          </p:cNvSpPr>
          <p:nvPr>
            <p:ph type="ftr" sz="quarter" idx="11"/>
          </p:nvPr>
        </p:nvSpPr>
        <p:spPr/>
        <p:txBody>
          <a:bodyPr/>
          <a:lstStyle/>
          <a:p>
            <a:r>
              <a:rPr lang="en-US"/>
              <a:t>|   CCSWA Full Membership Meeting - RWA Project Update</a:t>
            </a:r>
          </a:p>
        </p:txBody>
      </p:sp>
      <p:sp>
        <p:nvSpPr>
          <p:cNvPr id="6" name="Slide Number Placeholder 5">
            <a:extLst>
              <a:ext uri="{FF2B5EF4-FFF2-40B4-BE49-F238E27FC236}">
                <a16:creationId xmlns:a16="http://schemas.microsoft.com/office/drawing/2014/main" id="{29B99495-6AAB-DDF4-385D-6DBB66ED2A58}"/>
              </a:ext>
            </a:extLst>
          </p:cNvPr>
          <p:cNvSpPr>
            <a:spLocks noGrp="1"/>
          </p:cNvSpPr>
          <p:nvPr>
            <p:ph type="sldNum" sz="quarter" idx="12"/>
          </p:nvPr>
        </p:nvSpPr>
        <p:spPr/>
        <p:txBody>
          <a:bodyPr/>
          <a:lstStyle/>
          <a:p>
            <a:fld id="{C51725DB-7C56-44B2-B504-37AA2448D253}" type="slidenum">
              <a:rPr lang="en-US" smtClean="0"/>
              <a:t>3</a:t>
            </a:fld>
            <a:endParaRPr lang="en-US"/>
          </a:p>
        </p:txBody>
      </p:sp>
      <p:sp>
        <p:nvSpPr>
          <p:cNvPr id="8" name="Title 7">
            <a:extLst>
              <a:ext uri="{FF2B5EF4-FFF2-40B4-BE49-F238E27FC236}">
                <a16:creationId xmlns:a16="http://schemas.microsoft.com/office/drawing/2014/main" id="{2FEAC534-A403-59DE-B184-EF439D07DFDF}"/>
              </a:ext>
            </a:extLst>
          </p:cNvPr>
          <p:cNvSpPr>
            <a:spLocks noGrp="1"/>
          </p:cNvSpPr>
          <p:nvPr>
            <p:ph type="title"/>
          </p:nvPr>
        </p:nvSpPr>
        <p:spPr/>
        <p:txBody>
          <a:bodyPr/>
          <a:lstStyle/>
          <a:p>
            <a:r>
              <a:rPr lang="en-US"/>
              <a:t>About the Project</a:t>
            </a:r>
          </a:p>
        </p:txBody>
      </p:sp>
      <p:sp>
        <p:nvSpPr>
          <p:cNvPr id="15" name="TextBox 14">
            <a:extLst>
              <a:ext uri="{FF2B5EF4-FFF2-40B4-BE49-F238E27FC236}">
                <a16:creationId xmlns:a16="http://schemas.microsoft.com/office/drawing/2014/main" id="{7159F410-999D-9135-1E7C-195860F86EA7}"/>
              </a:ext>
            </a:extLst>
          </p:cNvPr>
          <p:cNvSpPr txBox="1"/>
          <p:nvPr/>
        </p:nvSpPr>
        <p:spPr>
          <a:xfrm>
            <a:off x="764167" y="1714237"/>
            <a:ext cx="10659774" cy="2246769"/>
          </a:xfrm>
          <a:prstGeom prst="rect">
            <a:avLst/>
          </a:prstGeom>
          <a:solidFill>
            <a:srgbClr val="D3DD97"/>
          </a:solidFill>
        </p:spPr>
        <p:txBody>
          <a:bodyPr wrap="square" lIns="91440" tIns="45720" rIns="91440" bIns="45720" rtlCol="0" anchor="t">
            <a:spAutoFit/>
          </a:bodyPr>
          <a:lstStyle/>
          <a:p>
            <a:r>
              <a:rPr lang="en-US" sz="2000" i="1">
                <a:solidFill>
                  <a:srgbClr val="000000"/>
                </a:solidFill>
              </a:rPr>
              <a:t>CRCOG has been awarded a Connecticut Department of Energy and Environmental Protection (DEEP) Regional Waste Authority (RWA) grant to provide resources for analysis, planning, and implementation of solid waste management &amp; recycling programming and facilities to:  </a:t>
            </a:r>
          </a:p>
          <a:p>
            <a:pPr marL="457200" indent="-457200">
              <a:buFont typeface="Arial"/>
              <a:buChar char="•"/>
            </a:pPr>
            <a:r>
              <a:rPr lang="en-US" sz="2000" i="1">
                <a:solidFill>
                  <a:srgbClr val="000000"/>
                </a:solidFill>
              </a:rPr>
              <a:t>Evaluate the potential for its member municipalities and other municipalities to join the existing Central Connecticut Solid Waste Authority (CCSWA), and </a:t>
            </a:r>
          </a:p>
          <a:p>
            <a:pPr marL="457200" indent="-457200">
              <a:buFont typeface="Arial"/>
              <a:buChar char="•"/>
            </a:pPr>
            <a:r>
              <a:rPr lang="en-US" sz="2000" i="1">
                <a:solidFill>
                  <a:srgbClr val="000000"/>
                </a:solidFill>
              </a:rPr>
              <a:t>Evaluate waste advisory, support, and other services to be made available through CCSWA to existing and potential member municipalities.</a:t>
            </a:r>
            <a:endParaRPr lang="en-US" sz="2000">
              <a:solidFill>
                <a:srgbClr val="000000"/>
              </a:solidFill>
            </a:endParaRPr>
          </a:p>
        </p:txBody>
      </p:sp>
      <p:pic>
        <p:nvPicPr>
          <p:cNvPr id="9" name="Picture 8" descr="A group of recycle bins with different colored containers&#10;&#10;AI-generated content may be incorrect.">
            <a:extLst>
              <a:ext uri="{FF2B5EF4-FFF2-40B4-BE49-F238E27FC236}">
                <a16:creationId xmlns:a16="http://schemas.microsoft.com/office/drawing/2014/main" id="{A8566B48-9EFA-D46F-1E51-4F17BB136FC8}"/>
              </a:ext>
            </a:extLst>
          </p:cNvPr>
          <p:cNvPicPr>
            <a:picLocks noChangeAspect="1"/>
          </p:cNvPicPr>
          <p:nvPr/>
        </p:nvPicPr>
        <p:blipFill>
          <a:blip r:embed="rId4"/>
          <a:stretch>
            <a:fillRect/>
          </a:stretch>
        </p:blipFill>
        <p:spPr>
          <a:xfrm>
            <a:off x="2510118" y="2712944"/>
            <a:ext cx="6813177" cy="4009465"/>
          </a:xfrm>
          <a:prstGeom prst="rect">
            <a:avLst/>
          </a:prstGeom>
        </p:spPr>
      </p:pic>
    </p:spTree>
    <p:extLst>
      <p:ext uri="{BB962C8B-B14F-4D97-AF65-F5344CB8AC3E}">
        <p14:creationId xmlns:p14="http://schemas.microsoft.com/office/powerpoint/2010/main" val="3102625029"/>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F4611EC-8453-DB96-C9C5-39F9E3BE195E}"/>
              </a:ext>
            </a:extLst>
          </p:cNvPr>
          <p:cNvSpPr>
            <a:spLocks noGrp="1"/>
          </p:cNvSpPr>
          <p:nvPr>
            <p:ph type="ftr" sz="quarter" idx="11"/>
          </p:nvPr>
        </p:nvSpPr>
        <p:spPr/>
        <p:txBody>
          <a:bodyPr/>
          <a:lstStyle/>
          <a:p>
            <a:r>
              <a:rPr lang="en-US"/>
              <a:t>|   CCSWA Full Membership Meeting - RWA Project Update</a:t>
            </a:r>
          </a:p>
        </p:txBody>
      </p:sp>
      <p:sp>
        <p:nvSpPr>
          <p:cNvPr id="6" name="Slide Number Placeholder 5">
            <a:extLst>
              <a:ext uri="{FF2B5EF4-FFF2-40B4-BE49-F238E27FC236}">
                <a16:creationId xmlns:a16="http://schemas.microsoft.com/office/drawing/2014/main" id="{FF3A767B-855B-19D7-D8EE-D5A18DD73F6D}"/>
              </a:ext>
            </a:extLst>
          </p:cNvPr>
          <p:cNvSpPr>
            <a:spLocks noGrp="1"/>
          </p:cNvSpPr>
          <p:nvPr>
            <p:ph type="sldNum" sz="quarter" idx="12"/>
          </p:nvPr>
        </p:nvSpPr>
        <p:spPr/>
        <p:txBody>
          <a:bodyPr/>
          <a:lstStyle/>
          <a:p>
            <a:fld id="{C51725DB-7C56-44B2-B504-37AA2448D253}" type="slidenum">
              <a:rPr lang="en-US" smtClean="0"/>
              <a:t>4</a:t>
            </a:fld>
            <a:endParaRPr lang="en-US"/>
          </a:p>
        </p:txBody>
      </p:sp>
      <p:sp>
        <p:nvSpPr>
          <p:cNvPr id="8" name="Title 7">
            <a:extLst>
              <a:ext uri="{FF2B5EF4-FFF2-40B4-BE49-F238E27FC236}">
                <a16:creationId xmlns:a16="http://schemas.microsoft.com/office/drawing/2014/main" id="{8AB802F9-C358-8395-A795-F064C72CC956}"/>
              </a:ext>
            </a:extLst>
          </p:cNvPr>
          <p:cNvSpPr>
            <a:spLocks noGrp="1"/>
          </p:cNvSpPr>
          <p:nvPr>
            <p:ph type="title"/>
          </p:nvPr>
        </p:nvSpPr>
        <p:spPr/>
        <p:txBody>
          <a:bodyPr/>
          <a:lstStyle/>
          <a:p>
            <a:r>
              <a:rPr lang="en-US"/>
              <a:t>Project Tasks</a:t>
            </a:r>
          </a:p>
        </p:txBody>
      </p:sp>
      <p:graphicFrame>
        <p:nvGraphicFramePr>
          <p:cNvPr id="11" name="Content Placeholder 10">
            <a:extLst>
              <a:ext uri="{FF2B5EF4-FFF2-40B4-BE49-F238E27FC236}">
                <a16:creationId xmlns:a16="http://schemas.microsoft.com/office/drawing/2014/main" id="{1F306DC0-7198-4E10-FA18-0521A087BCFF}"/>
              </a:ext>
            </a:extLst>
          </p:cNvPr>
          <p:cNvGraphicFramePr>
            <a:graphicFrameLocks noGrp="1"/>
          </p:cNvGraphicFramePr>
          <p:nvPr>
            <p:ph idx="1"/>
            <p:extLst>
              <p:ext uri="{D42A27DB-BD31-4B8C-83A1-F6EECF244321}">
                <p14:modId xmlns:p14="http://schemas.microsoft.com/office/powerpoint/2010/main" val="3950319399"/>
              </p:ext>
            </p:extLst>
          </p:nvPr>
        </p:nvGraphicFramePr>
        <p:xfrm>
          <a:off x="7197224" y="2319356"/>
          <a:ext cx="4457541" cy="2533650"/>
        </p:xfrm>
        <a:graphic>
          <a:graphicData uri="http://schemas.openxmlformats.org/drawingml/2006/table">
            <a:tbl>
              <a:tblPr/>
              <a:tblGrid>
                <a:gridCol w="708501">
                  <a:extLst>
                    <a:ext uri="{9D8B030D-6E8A-4147-A177-3AD203B41FA5}">
                      <a16:colId xmlns:a16="http://schemas.microsoft.com/office/drawing/2014/main" val="1094147769"/>
                    </a:ext>
                  </a:extLst>
                </a:gridCol>
                <a:gridCol w="3749040">
                  <a:extLst>
                    <a:ext uri="{9D8B030D-6E8A-4147-A177-3AD203B41FA5}">
                      <a16:colId xmlns:a16="http://schemas.microsoft.com/office/drawing/2014/main" val="2725617958"/>
                    </a:ext>
                  </a:extLst>
                </a:gridCol>
              </a:tblGrid>
              <a:tr h="361950">
                <a:tc>
                  <a:txBody>
                    <a:bodyPr/>
                    <a:lstStyle/>
                    <a:p>
                      <a:pPr algn="l" fontAlgn="base">
                        <a:lnSpc>
                          <a:spcPts val="2175"/>
                        </a:lnSpc>
                        <a:buNone/>
                      </a:pPr>
                      <a:r>
                        <a:rPr lang="en-US" sz="1800" b="1" i="0">
                          <a:solidFill>
                            <a:srgbClr val="FFFFFF"/>
                          </a:solidFill>
                          <a:effectLst/>
                          <a:latin typeface="Aptos" panose="020B0004020202020204" pitchFamily="34" charset="0"/>
                        </a:rPr>
                        <a:t>Task​</a:t>
                      </a:r>
                      <a:endParaRPr lang="en-US" b="1" i="0">
                        <a:solidFill>
                          <a:srgbClr val="FFFFFF"/>
                        </a:solidFill>
                        <a:effectLst/>
                      </a:endParaRPr>
                    </a:p>
                  </a:txBody>
                  <a:tcPr>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30480" cap="flat" cmpd="sng" algn="ctr">
                      <a:solidFill>
                        <a:srgbClr val="FFFFFF"/>
                      </a:solidFill>
                      <a:prstDash val="solid"/>
                      <a:round/>
                      <a:headEnd type="none" w="med" len="med"/>
                      <a:tailEnd type="none" w="med" len="med"/>
                    </a:lnB>
                    <a:solidFill>
                      <a:srgbClr val="5F809C"/>
                    </a:solidFill>
                  </a:tcPr>
                </a:tc>
                <a:tc>
                  <a:txBody>
                    <a:bodyPr/>
                    <a:lstStyle/>
                    <a:p>
                      <a:pPr algn="l" fontAlgn="base">
                        <a:lnSpc>
                          <a:spcPts val="2175"/>
                        </a:lnSpc>
                        <a:buNone/>
                      </a:pPr>
                      <a:r>
                        <a:rPr lang="en-US" sz="1800" b="1" i="0">
                          <a:solidFill>
                            <a:srgbClr val="FFFFFF"/>
                          </a:solidFill>
                          <a:effectLst/>
                          <a:latin typeface="Aptos" panose="020B0004020202020204" pitchFamily="34" charset="0"/>
                        </a:rPr>
                        <a:t>Description​</a:t>
                      </a:r>
                      <a:endParaRPr lang="en-US" b="1" i="0">
                        <a:solidFill>
                          <a:srgbClr val="FFFFFF"/>
                        </a:solidFill>
                        <a:effectLst/>
                      </a:endParaRPr>
                    </a:p>
                  </a:txBody>
                  <a:tcPr>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30480" cap="flat" cmpd="sng" algn="ctr">
                      <a:solidFill>
                        <a:srgbClr val="FFFFFF"/>
                      </a:solidFill>
                      <a:prstDash val="solid"/>
                      <a:round/>
                      <a:headEnd type="none" w="med" len="med"/>
                      <a:tailEnd type="none" w="med" len="med"/>
                    </a:lnB>
                    <a:solidFill>
                      <a:srgbClr val="5F809C"/>
                    </a:solidFill>
                  </a:tcPr>
                </a:tc>
                <a:extLst>
                  <a:ext uri="{0D108BD9-81ED-4DB2-BD59-A6C34878D82A}">
                    <a16:rowId xmlns:a16="http://schemas.microsoft.com/office/drawing/2014/main" val="2579357890"/>
                  </a:ext>
                </a:extLst>
              </a:tr>
              <a:tr h="361950">
                <a:tc>
                  <a:txBody>
                    <a:bodyPr/>
                    <a:lstStyle/>
                    <a:p>
                      <a:pPr algn="l" fontAlgn="base">
                        <a:lnSpc>
                          <a:spcPts val="2175"/>
                        </a:lnSpc>
                        <a:buNone/>
                      </a:pPr>
                      <a:r>
                        <a:rPr lang="en-US" sz="1800" b="0" i="0">
                          <a:solidFill>
                            <a:srgbClr val="000000"/>
                          </a:solidFill>
                          <a:effectLst/>
                          <a:latin typeface="Aptos" panose="020B0004020202020204" pitchFamily="34" charset="0"/>
                        </a:rPr>
                        <a:t>A​</a:t>
                      </a:r>
                      <a:endParaRPr lang="en-US" b="0" i="0">
                        <a:solidFill>
                          <a:srgbClr val="000000"/>
                        </a:solidFill>
                        <a:effectLst/>
                      </a:endParaRPr>
                    </a:p>
                  </a:txBody>
                  <a:tcPr>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30480"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tx2">
                        <a:lumMod val="10000"/>
                        <a:lumOff val="90000"/>
                      </a:schemeClr>
                    </a:solidFill>
                  </a:tcPr>
                </a:tc>
                <a:tc>
                  <a:txBody>
                    <a:bodyPr/>
                    <a:lstStyle/>
                    <a:p>
                      <a:pPr algn="l" fontAlgn="base">
                        <a:lnSpc>
                          <a:spcPts val="2175"/>
                        </a:lnSpc>
                        <a:buNone/>
                      </a:pPr>
                      <a:r>
                        <a:rPr lang="en-US" sz="1800" b="0" i="0">
                          <a:solidFill>
                            <a:srgbClr val="000000"/>
                          </a:solidFill>
                          <a:effectLst/>
                          <a:latin typeface="Aptos" panose="020B0004020202020204" pitchFamily="34" charset="0"/>
                        </a:rPr>
                        <a:t>Literature Review &amp; Data Collection​</a:t>
                      </a:r>
                      <a:endParaRPr lang="en-US" b="0" i="0">
                        <a:solidFill>
                          <a:srgbClr val="000000"/>
                        </a:solidFill>
                        <a:effectLst/>
                      </a:endParaRPr>
                    </a:p>
                  </a:txBody>
                  <a:tcPr>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30480"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3067041118"/>
                  </a:ext>
                </a:extLst>
              </a:tr>
              <a:tr h="361950">
                <a:tc>
                  <a:txBody>
                    <a:bodyPr/>
                    <a:lstStyle/>
                    <a:p>
                      <a:pPr algn="l" fontAlgn="base">
                        <a:lnSpc>
                          <a:spcPts val="2175"/>
                        </a:lnSpc>
                        <a:buNone/>
                      </a:pPr>
                      <a:r>
                        <a:rPr lang="en-US" sz="1800" b="0" i="0">
                          <a:solidFill>
                            <a:srgbClr val="000000"/>
                          </a:solidFill>
                          <a:effectLst/>
                          <a:latin typeface="Aptos" panose="020B0004020202020204" pitchFamily="34" charset="0"/>
                        </a:rPr>
                        <a:t>B​</a:t>
                      </a:r>
                      <a:endParaRPr lang="en-US" b="0" i="0">
                        <a:solidFill>
                          <a:srgbClr val="000000"/>
                        </a:solidFill>
                        <a:effectLst/>
                      </a:endParaRPr>
                    </a:p>
                  </a:txBody>
                  <a:tcPr>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tx2">
                        <a:lumMod val="10000"/>
                        <a:lumOff val="90000"/>
                      </a:schemeClr>
                    </a:solidFill>
                  </a:tcPr>
                </a:tc>
                <a:tc>
                  <a:txBody>
                    <a:bodyPr/>
                    <a:lstStyle/>
                    <a:p>
                      <a:pPr algn="l" fontAlgn="base">
                        <a:lnSpc>
                          <a:spcPts val="2175"/>
                        </a:lnSpc>
                        <a:buNone/>
                      </a:pPr>
                      <a:r>
                        <a:rPr lang="en-US" sz="1800" b="0" i="0">
                          <a:solidFill>
                            <a:srgbClr val="000000"/>
                          </a:solidFill>
                          <a:effectLst/>
                          <a:latin typeface="Aptos" panose="020B0004020202020204" pitchFamily="34" charset="0"/>
                        </a:rPr>
                        <a:t>Meetings​</a:t>
                      </a:r>
                      <a:endParaRPr lang="en-US" b="0" i="0">
                        <a:solidFill>
                          <a:srgbClr val="000000"/>
                        </a:solidFill>
                        <a:effectLst/>
                      </a:endParaRPr>
                    </a:p>
                  </a:txBody>
                  <a:tcPr>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29003381"/>
                  </a:ext>
                </a:extLst>
              </a:tr>
              <a:tr h="361950">
                <a:tc>
                  <a:txBody>
                    <a:bodyPr/>
                    <a:lstStyle/>
                    <a:p>
                      <a:pPr algn="l" fontAlgn="base">
                        <a:lnSpc>
                          <a:spcPts val="2175"/>
                        </a:lnSpc>
                        <a:buNone/>
                      </a:pPr>
                      <a:r>
                        <a:rPr lang="en-US" sz="1800" b="0" i="0">
                          <a:solidFill>
                            <a:srgbClr val="000000"/>
                          </a:solidFill>
                          <a:effectLst/>
                          <a:latin typeface="Aptos" panose="020B0004020202020204" pitchFamily="34" charset="0"/>
                        </a:rPr>
                        <a:t>C​</a:t>
                      </a:r>
                      <a:endParaRPr lang="en-US" b="0" i="0">
                        <a:solidFill>
                          <a:srgbClr val="000000"/>
                        </a:solidFill>
                        <a:effectLst/>
                      </a:endParaRPr>
                    </a:p>
                  </a:txBody>
                  <a:tcPr>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tx2">
                        <a:lumMod val="10000"/>
                        <a:lumOff val="90000"/>
                      </a:schemeClr>
                    </a:solidFill>
                  </a:tcPr>
                </a:tc>
                <a:tc>
                  <a:txBody>
                    <a:bodyPr/>
                    <a:lstStyle/>
                    <a:p>
                      <a:pPr algn="l" fontAlgn="base">
                        <a:lnSpc>
                          <a:spcPts val="2175"/>
                        </a:lnSpc>
                        <a:buNone/>
                      </a:pPr>
                      <a:r>
                        <a:rPr lang="en-US" sz="1800" b="0" i="0">
                          <a:solidFill>
                            <a:srgbClr val="000000"/>
                          </a:solidFill>
                          <a:effectLst/>
                          <a:latin typeface="Aptos" panose="020B0004020202020204" pitchFamily="34" charset="0"/>
                        </a:rPr>
                        <a:t>CRCOG Member Survey​</a:t>
                      </a:r>
                      <a:endParaRPr lang="en-US" b="0" i="0">
                        <a:solidFill>
                          <a:srgbClr val="000000"/>
                        </a:solidFill>
                        <a:effectLst/>
                      </a:endParaRPr>
                    </a:p>
                  </a:txBody>
                  <a:tcPr>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1792882312"/>
                  </a:ext>
                </a:extLst>
              </a:tr>
              <a:tr h="361950">
                <a:tc>
                  <a:txBody>
                    <a:bodyPr/>
                    <a:lstStyle/>
                    <a:p>
                      <a:pPr algn="l" fontAlgn="base">
                        <a:lnSpc>
                          <a:spcPts val="2175"/>
                        </a:lnSpc>
                        <a:buNone/>
                      </a:pPr>
                      <a:r>
                        <a:rPr lang="en-US" sz="1800" b="0" i="0">
                          <a:solidFill>
                            <a:srgbClr val="000000"/>
                          </a:solidFill>
                          <a:effectLst/>
                          <a:latin typeface="Aptos" panose="020B0004020202020204" pitchFamily="34" charset="0"/>
                        </a:rPr>
                        <a:t>D​</a:t>
                      </a:r>
                      <a:endParaRPr lang="en-US" b="0" i="0">
                        <a:solidFill>
                          <a:srgbClr val="000000"/>
                        </a:solidFill>
                        <a:effectLst/>
                      </a:endParaRPr>
                    </a:p>
                  </a:txBody>
                  <a:tcPr>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tx2">
                        <a:lumMod val="10000"/>
                        <a:lumOff val="90000"/>
                      </a:schemeClr>
                    </a:solidFill>
                  </a:tcPr>
                </a:tc>
                <a:tc>
                  <a:txBody>
                    <a:bodyPr/>
                    <a:lstStyle/>
                    <a:p>
                      <a:pPr algn="l" fontAlgn="base">
                        <a:lnSpc>
                          <a:spcPts val="2175"/>
                        </a:lnSpc>
                        <a:buNone/>
                      </a:pPr>
                      <a:r>
                        <a:rPr lang="en-US" sz="1800" b="0" i="0">
                          <a:solidFill>
                            <a:srgbClr val="000000"/>
                          </a:solidFill>
                          <a:effectLst/>
                          <a:latin typeface="Aptos" panose="020B0004020202020204" pitchFamily="34" charset="0"/>
                        </a:rPr>
                        <a:t>Plan Development​</a:t>
                      </a:r>
                      <a:endParaRPr lang="en-US" b="0" i="0">
                        <a:solidFill>
                          <a:srgbClr val="000000"/>
                        </a:solidFill>
                        <a:effectLst/>
                      </a:endParaRPr>
                    </a:p>
                  </a:txBody>
                  <a:tcPr>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17766409"/>
                  </a:ext>
                </a:extLst>
              </a:tr>
              <a:tr h="361950">
                <a:tc>
                  <a:txBody>
                    <a:bodyPr/>
                    <a:lstStyle/>
                    <a:p>
                      <a:pPr algn="l" fontAlgn="base">
                        <a:lnSpc>
                          <a:spcPts val="2175"/>
                        </a:lnSpc>
                        <a:buNone/>
                      </a:pPr>
                      <a:r>
                        <a:rPr lang="en-US" sz="1800" b="0" i="0">
                          <a:solidFill>
                            <a:srgbClr val="000000"/>
                          </a:solidFill>
                          <a:effectLst/>
                          <a:latin typeface="Aptos" panose="020B0004020202020204" pitchFamily="34" charset="0"/>
                        </a:rPr>
                        <a:t>E​</a:t>
                      </a:r>
                      <a:endParaRPr lang="en-US" b="0" i="0">
                        <a:solidFill>
                          <a:srgbClr val="000000"/>
                        </a:solidFill>
                        <a:effectLst/>
                      </a:endParaRPr>
                    </a:p>
                  </a:txBody>
                  <a:tcPr>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tx2">
                        <a:lumMod val="10000"/>
                        <a:lumOff val="90000"/>
                      </a:schemeClr>
                    </a:solidFill>
                  </a:tcPr>
                </a:tc>
                <a:tc>
                  <a:txBody>
                    <a:bodyPr/>
                    <a:lstStyle/>
                    <a:p>
                      <a:pPr algn="l" fontAlgn="base">
                        <a:lnSpc>
                          <a:spcPts val="2175"/>
                        </a:lnSpc>
                        <a:buNone/>
                      </a:pPr>
                      <a:r>
                        <a:rPr lang="en-US" sz="1800" b="0" i="0">
                          <a:solidFill>
                            <a:srgbClr val="000000"/>
                          </a:solidFill>
                          <a:effectLst/>
                          <a:latin typeface="Aptos" panose="020B0004020202020204" pitchFamily="34" charset="0"/>
                        </a:rPr>
                        <a:t>Report Writing – Draft​</a:t>
                      </a:r>
                      <a:endParaRPr lang="en-US" b="0" i="0">
                        <a:solidFill>
                          <a:srgbClr val="000000"/>
                        </a:solidFill>
                        <a:effectLst/>
                      </a:endParaRPr>
                    </a:p>
                  </a:txBody>
                  <a:tcPr>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3028848787"/>
                  </a:ext>
                </a:extLst>
              </a:tr>
              <a:tr h="361950">
                <a:tc>
                  <a:txBody>
                    <a:bodyPr/>
                    <a:lstStyle/>
                    <a:p>
                      <a:pPr algn="l" fontAlgn="base">
                        <a:lnSpc>
                          <a:spcPts val="2175"/>
                        </a:lnSpc>
                        <a:buNone/>
                      </a:pPr>
                      <a:r>
                        <a:rPr lang="en-US" sz="1800" b="0" i="0">
                          <a:solidFill>
                            <a:srgbClr val="000000"/>
                          </a:solidFill>
                          <a:effectLst/>
                          <a:latin typeface="Aptos" panose="020B0004020202020204" pitchFamily="34" charset="0"/>
                        </a:rPr>
                        <a:t>F​</a:t>
                      </a:r>
                      <a:endParaRPr lang="en-US" b="0" i="0">
                        <a:solidFill>
                          <a:srgbClr val="000000"/>
                        </a:solidFill>
                        <a:effectLst/>
                      </a:endParaRPr>
                    </a:p>
                  </a:txBody>
                  <a:tcPr>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tx2">
                        <a:lumMod val="10000"/>
                        <a:lumOff val="90000"/>
                      </a:schemeClr>
                    </a:solidFill>
                  </a:tcPr>
                </a:tc>
                <a:tc>
                  <a:txBody>
                    <a:bodyPr/>
                    <a:lstStyle/>
                    <a:p>
                      <a:pPr algn="l" fontAlgn="base">
                        <a:lnSpc>
                          <a:spcPts val="2175"/>
                        </a:lnSpc>
                        <a:buNone/>
                      </a:pPr>
                      <a:r>
                        <a:rPr lang="en-US" sz="1800" b="0" i="0">
                          <a:solidFill>
                            <a:srgbClr val="000000"/>
                          </a:solidFill>
                          <a:effectLst/>
                          <a:latin typeface="Aptos" panose="020B0004020202020204" pitchFamily="34" charset="0"/>
                        </a:rPr>
                        <a:t>Report Writing – Final​</a:t>
                      </a:r>
                      <a:endParaRPr lang="en-US" b="0" i="0">
                        <a:solidFill>
                          <a:srgbClr val="000000"/>
                        </a:solidFill>
                        <a:effectLst/>
                      </a:endParaRPr>
                    </a:p>
                  </a:txBody>
                  <a:tcPr>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212972192"/>
                  </a:ext>
                </a:extLst>
              </a:tr>
            </a:tbl>
          </a:graphicData>
        </a:graphic>
      </p:graphicFrame>
      <p:sp>
        <p:nvSpPr>
          <p:cNvPr id="13" name="TextBox 12">
            <a:extLst>
              <a:ext uri="{FF2B5EF4-FFF2-40B4-BE49-F238E27FC236}">
                <a16:creationId xmlns:a16="http://schemas.microsoft.com/office/drawing/2014/main" id="{A223DD8E-845B-8650-6A28-FF121296C952}"/>
              </a:ext>
            </a:extLst>
          </p:cNvPr>
          <p:cNvSpPr txBox="1"/>
          <p:nvPr/>
        </p:nvSpPr>
        <p:spPr>
          <a:xfrm>
            <a:off x="7120432" y="1855839"/>
            <a:ext cx="2248333" cy="400110"/>
          </a:xfrm>
          <a:prstGeom prst="rect">
            <a:avLst/>
          </a:prstGeom>
          <a:noFill/>
        </p:spPr>
        <p:txBody>
          <a:bodyPr wrap="square" rtlCol="0">
            <a:spAutoFit/>
          </a:bodyPr>
          <a:lstStyle/>
          <a:p>
            <a:r>
              <a:rPr lang="en-US" sz="2000" b="1"/>
              <a:t>Phase 1: Planning</a:t>
            </a:r>
          </a:p>
        </p:txBody>
      </p:sp>
      <p:sp>
        <p:nvSpPr>
          <p:cNvPr id="14" name="TextBox 13">
            <a:extLst>
              <a:ext uri="{FF2B5EF4-FFF2-40B4-BE49-F238E27FC236}">
                <a16:creationId xmlns:a16="http://schemas.microsoft.com/office/drawing/2014/main" id="{8101FD2D-3941-6938-F16F-16DA8B893E44}"/>
              </a:ext>
            </a:extLst>
          </p:cNvPr>
          <p:cNvSpPr txBox="1"/>
          <p:nvPr/>
        </p:nvSpPr>
        <p:spPr>
          <a:xfrm>
            <a:off x="7120432" y="5118244"/>
            <a:ext cx="3903397" cy="707886"/>
          </a:xfrm>
          <a:prstGeom prst="rect">
            <a:avLst/>
          </a:prstGeom>
          <a:noFill/>
        </p:spPr>
        <p:txBody>
          <a:bodyPr wrap="square" rtlCol="0">
            <a:spAutoFit/>
          </a:bodyPr>
          <a:lstStyle/>
          <a:p>
            <a:r>
              <a:rPr lang="en-US" sz="2000" b="1"/>
              <a:t>Phase 2: Implementation</a:t>
            </a:r>
          </a:p>
          <a:p>
            <a:r>
              <a:rPr lang="en-US" sz="2000"/>
              <a:t>Tasks TBD by Outcome of Phase I</a:t>
            </a:r>
          </a:p>
        </p:txBody>
      </p:sp>
      <p:sp>
        <p:nvSpPr>
          <p:cNvPr id="15" name="TextBox 14">
            <a:extLst>
              <a:ext uri="{FF2B5EF4-FFF2-40B4-BE49-F238E27FC236}">
                <a16:creationId xmlns:a16="http://schemas.microsoft.com/office/drawing/2014/main" id="{1BF37C00-F9F6-3D6D-482C-78EF03917C17}"/>
              </a:ext>
            </a:extLst>
          </p:cNvPr>
          <p:cNvSpPr txBox="1"/>
          <p:nvPr/>
        </p:nvSpPr>
        <p:spPr>
          <a:xfrm>
            <a:off x="526716" y="2019228"/>
            <a:ext cx="4934851" cy="3924151"/>
          </a:xfrm>
          <a:prstGeom prst="rect">
            <a:avLst/>
          </a:prstGeom>
          <a:solidFill>
            <a:srgbClr val="9DAE3A"/>
          </a:solidFill>
        </p:spPr>
        <p:txBody>
          <a:bodyPr wrap="square" rtlCol="0">
            <a:spAutoFit/>
          </a:bodyPr>
          <a:lstStyle/>
          <a:p>
            <a:pPr>
              <a:spcAft>
                <a:spcPts val="600"/>
              </a:spcAft>
            </a:pPr>
            <a:r>
              <a:rPr lang="en-US" sz="2800" b="1">
                <a:solidFill>
                  <a:schemeClr val="bg1"/>
                </a:solidFill>
              </a:rPr>
              <a:t>Purpose</a:t>
            </a:r>
          </a:p>
          <a:p>
            <a:r>
              <a:rPr lang="en-US" sz="2400" i="1">
                <a:solidFill>
                  <a:schemeClr val="bg1"/>
                </a:solidFill>
              </a:rPr>
              <a:t>To produce a report which will assess the state of existing waste management and diversion programs, services and infrastructure within the CRCOG region, and develop an action plan to increase CCSWA’s membership and services to support identified needs and service gaps.</a:t>
            </a:r>
            <a:endParaRPr lang="en-US" sz="2400">
              <a:solidFill>
                <a:schemeClr val="bg1"/>
              </a:solidFill>
            </a:endParaRPr>
          </a:p>
        </p:txBody>
      </p:sp>
      <p:sp>
        <p:nvSpPr>
          <p:cNvPr id="16" name="Arrow: Right 15">
            <a:extLst>
              <a:ext uri="{FF2B5EF4-FFF2-40B4-BE49-F238E27FC236}">
                <a16:creationId xmlns:a16="http://schemas.microsoft.com/office/drawing/2014/main" id="{17B89A7A-2FC2-7982-3421-BC819E4A1327}"/>
              </a:ext>
            </a:extLst>
          </p:cNvPr>
          <p:cNvSpPr/>
          <p:nvPr/>
        </p:nvSpPr>
        <p:spPr>
          <a:xfrm>
            <a:off x="5682146" y="3354287"/>
            <a:ext cx="839488" cy="965134"/>
          </a:xfrm>
          <a:prstGeom prst="rightArrow">
            <a:avLst/>
          </a:prstGeom>
          <a:solidFill>
            <a:srgbClr val="9DAE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9364877"/>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120C0B-329E-9328-329A-F366044D4F11}"/>
              </a:ext>
            </a:extLst>
          </p:cNvPr>
          <p:cNvSpPr>
            <a:spLocks noGrp="1"/>
          </p:cNvSpPr>
          <p:nvPr>
            <p:ph idx="1"/>
          </p:nvPr>
        </p:nvSpPr>
        <p:spPr>
          <a:xfrm>
            <a:off x="3623870" y="2143989"/>
            <a:ext cx="3504517" cy="2752476"/>
          </a:xfrm>
        </p:spPr>
        <p:txBody>
          <a:bodyPr vert="horz" lIns="91440" tIns="45720" rIns="91440" bIns="45720" rtlCol="0" anchor="t">
            <a:normAutofit fontScale="92500" lnSpcReduction="10000"/>
          </a:bodyPr>
          <a:lstStyle/>
          <a:p>
            <a:pPr>
              <a:buFont typeface="Wingdings" panose="05000000000000000000" pitchFamily="2" charset="2"/>
              <a:buChar char="ü"/>
            </a:pPr>
            <a:r>
              <a:rPr lang="en-US"/>
              <a:t>Literature Review – Complete​</a:t>
            </a:r>
          </a:p>
          <a:p>
            <a:pPr>
              <a:buFont typeface="Wingdings" panose="05000000000000000000" pitchFamily="2" charset="2"/>
              <a:buChar char="ü"/>
            </a:pPr>
            <a:r>
              <a:rPr lang="en-US"/>
              <a:t>Data Collection – Received from CT DEEP 10/15</a:t>
            </a:r>
          </a:p>
          <a:p>
            <a:pPr>
              <a:buFont typeface="Wingdings" panose="05000000000000000000" pitchFamily="2" charset="2"/>
              <a:buChar char="ü"/>
            </a:pPr>
            <a:r>
              <a:rPr lang="en-US"/>
              <a:t>Collecting regional data from CRCOG​</a:t>
            </a:r>
          </a:p>
          <a:p>
            <a:pPr>
              <a:buFont typeface="Wingdings" panose="05000000000000000000" pitchFamily="2" charset="2"/>
              <a:buChar char="ü"/>
            </a:pPr>
            <a:r>
              <a:rPr lang="en-US"/>
              <a:t>Budget – on target​</a:t>
            </a:r>
          </a:p>
        </p:txBody>
      </p:sp>
      <p:sp>
        <p:nvSpPr>
          <p:cNvPr id="3" name="Title 2">
            <a:extLst>
              <a:ext uri="{FF2B5EF4-FFF2-40B4-BE49-F238E27FC236}">
                <a16:creationId xmlns:a16="http://schemas.microsoft.com/office/drawing/2014/main" id="{0240AD27-FC41-92A8-2D0A-960F4F617527}"/>
              </a:ext>
            </a:extLst>
          </p:cNvPr>
          <p:cNvSpPr>
            <a:spLocks noGrp="1"/>
          </p:cNvSpPr>
          <p:nvPr>
            <p:ph type="title"/>
          </p:nvPr>
        </p:nvSpPr>
        <p:spPr/>
        <p:txBody>
          <a:bodyPr/>
          <a:lstStyle/>
          <a:p>
            <a:r>
              <a:rPr lang="en-US"/>
              <a:t>Status: Task A</a:t>
            </a:r>
          </a:p>
        </p:txBody>
      </p:sp>
      <p:sp>
        <p:nvSpPr>
          <p:cNvPr id="4" name="Footer Placeholder 3">
            <a:extLst>
              <a:ext uri="{FF2B5EF4-FFF2-40B4-BE49-F238E27FC236}">
                <a16:creationId xmlns:a16="http://schemas.microsoft.com/office/drawing/2014/main" id="{E864DE02-FB9E-AE4A-6CA7-AD2662A07FF5}"/>
              </a:ext>
            </a:extLst>
          </p:cNvPr>
          <p:cNvSpPr>
            <a:spLocks noGrp="1"/>
          </p:cNvSpPr>
          <p:nvPr>
            <p:ph type="ftr" sz="quarter" idx="11"/>
          </p:nvPr>
        </p:nvSpPr>
        <p:spPr/>
        <p:txBody>
          <a:bodyPr/>
          <a:lstStyle/>
          <a:p>
            <a:r>
              <a:rPr lang="en-US"/>
              <a:t>|   CCSWA Full Membership Meeting - RWA Project Update</a:t>
            </a:r>
          </a:p>
        </p:txBody>
      </p:sp>
      <p:sp>
        <p:nvSpPr>
          <p:cNvPr id="5" name="Slide Number Placeholder 4">
            <a:extLst>
              <a:ext uri="{FF2B5EF4-FFF2-40B4-BE49-F238E27FC236}">
                <a16:creationId xmlns:a16="http://schemas.microsoft.com/office/drawing/2014/main" id="{811D1DCA-034C-33BF-0037-E8281F5B3409}"/>
              </a:ext>
            </a:extLst>
          </p:cNvPr>
          <p:cNvSpPr>
            <a:spLocks noGrp="1"/>
          </p:cNvSpPr>
          <p:nvPr>
            <p:ph type="sldNum" sz="quarter" idx="12"/>
          </p:nvPr>
        </p:nvSpPr>
        <p:spPr/>
        <p:txBody>
          <a:bodyPr/>
          <a:lstStyle/>
          <a:p>
            <a:fld id="{C51725DB-7C56-44B2-B504-37AA2448D253}" type="slidenum">
              <a:rPr lang="en-US" smtClean="0"/>
              <a:pPr/>
              <a:t>5</a:t>
            </a:fld>
            <a:endParaRPr lang="en-US"/>
          </a:p>
        </p:txBody>
      </p:sp>
      <p:graphicFrame>
        <p:nvGraphicFramePr>
          <p:cNvPr id="6" name="Content Placeholder 10">
            <a:extLst>
              <a:ext uri="{FF2B5EF4-FFF2-40B4-BE49-F238E27FC236}">
                <a16:creationId xmlns:a16="http://schemas.microsoft.com/office/drawing/2014/main" id="{6EEF4231-42A3-877A-10E1-257A1AFCBAE3}"/>
              </a:ext>
            </a:extLst>
          </p:cNvPr>
          <p:cNvGraphicFramePr>
            <a:graphicFrameLocks/>
          </p:cNvGraphicFramePr>
          <p:nvPr>
            <p:extLst>
              <p:ext uri="{D42A27DB-BD31-4B8C-83A1-F6EECF244321}">
                <p14:modId xmlns:p14="http://schemas.microsoft.com/office/powerpoint/2010/main" val="1387853623"/>
              </p:ext>
            </p:extLst>
          </p:nvPr>
        </p:nvGraphicFramePr>
        <p:xfrm>
          <a:off x="607507" y="2178533"/>
          <a:ext cx="2728818" cy="2011681"/>
        </p:xfrm>
        <a:graphic>
          <a:graphicData uri="http://schemas.openxmlformats.org/drawingml/2006/table">
            <a:tbl>
              <a:tblPr/>
              <a:tblGrid>
                <a:gridCol w="433730">
                  <a:extLst>
                    <a:ext uri="{9D8B030D-6E8A-4147-A177-3AD203B41FA5}">
                      <a16:colId xmlns:a16="http://schemas.microsoft.com/office/drawing/2014/main" val="1094147769"/>
                    </a:ext>
                  </a:extLst>
                </a:gridCol>
                <a:gridCol w="2295088">
                  <a:extLst>
                    <a:ext uri="{9D8B030D-6E8A-4147-A177-3AD203B41FA5}">
                      <a16:colId xmlns:a16="http://schemas.microsoft.com/office/drawing/2014/main" val="2725617958"/>
                    </a:ext>
                  </a:extLst>
                </a:gridCol>
              </a:tblGrid>
              <a:tr h="287383">
                <a:tc>
                  <a:txBody>
                    <a:bodyPr/>
                    <a:lstStyle/>
                    <a:p>
                      <a:pPr algn="ctr" fontAlgn="base">
                        <a:lnSpc>
                          <a:spcPts val="2175"/>
                        </a:lnSpc>
                        <a:buNone/>
                      </a:pPr>
                      <a:r>
                        <a:rPr lang="en-US" sz="1000" b="1" i="0">
                          <a:solidFill>
                            <a:srgbClr val="FFFFFF"/>
                          </a:solidFill>
                          <a:effectLst/>
                          <a:latin typeface="Aptos" panose="020B0004020202020204" pitchFamily="34" charset="0"/>
                        </a:rPr>
                        <a:t>Task​</a:t>
                      </a:r>
                      <a:endParaRPr lang="en-US" sz="1000" b="1" i="0">
                        <a:solidFill>
                          <a:srgbClr val="FFFFFF"/>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30480" cap="flat" cmpd="sng" algn="ctr">
                      <a:solidFill>
                        <a:srgbClr val="FFFFFF"/>
                      </a:solidFill>
                      <a:prstDash val="solid"/>
                      <a:round/>
                      <a:headEnd type="none" w="med" len="med"/>
                      <a:tailEnd type="none" w="med" len="med"/>
                    </a:lnB>
                    <a:solidFill>
                      <a:srgbClr val="5F809C"/>
                    </a:solidFill>
                  </a:tcPr>
                </a:tc>
                <a:tc>
                  <a:txBody>
                    <a:bodyPr/>
                    <a:lstStyle/>
                    <a:p>
                      <a:pPr algn="l" fontAlgn="base">
                        <a:lnSpc>
                          <a:spcPts val="2175"/>
                        </a:lnSpc>
                        <a:buNone/>
                      </a:pPr>
                      <a:r>
                        <a:rPr lang="en-US" sz="1000" b="1" i="0">
                          <a:solidFill>
                            <a:srgbClr val="FFFFFF"/>
                          </a:solidFill>
                          <a:effectLst/>
                          <a:latin typeface="Aptos" panose="020B0004020202020204" pitchFamily="34" charset="0"/>
                        </a:rPr>
                        <a:t>Description​</a:t>
                      </a:r>
                      <a:endParaRPr lang="en-US" sz="1000" b="1" i="0">
                        <a:solidFill>
                          <a:srgbClr val="FFFFFF"/>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30480" cap="flat" cmpd="sng" algn="ctr">
                      <a:solidFill>
                        <a:srgbClr val="FFFFFF"/>
                      </a:solidFill>
                      <a:prstDash val="solid"/>
                      <a:round/>
                      <a:headEnd type="none" w="med" len="med"/>
                      <a:tailEnd type="none" w="med" len="med"/>
                    </a:lnB>
                    <a:solidFill>
                      <a:srgbClr val="5F809C"/>
                    </a:solidFill>
                  </a:tcPr>
                </a:tc>
                <a:extLst>
                  <a:ext uri="{0D108BD9-81ED-4DB2-BD59-A6C34878D82A}">
                    <a16:rowId xmlns:a16="http://schemas.microsoft.com/office/drawing/2014/main" val="2579357890"/>
                  </a:ext>
                </a:extLst>
              </a:tr>
              <a:tr h="287383">
                <a:tc>
                  <a:txBody>
                    <a:bodyPr/>
                    <a:lstStyle/>
                    <a:p>
                      <a:pPr algn="ctr" fontAlgn="base">
                        <a:lnSpc>
                          <a:spcPts val="2175"/>
                        </a:lnSpc>
                        <a:buNone/>
                      </a:pPr>
                      <a:r>
                        <a:rPr lang="en-US" sz="1000" b="0" i="0">
                          <a:solidFill>
                            <a:srgbClr val="000000"/>
                          </a:solidFill>
                          <a:effectLst/>
                          <a:latin typeface="Aptos" panose="020B0004020202020204" pitchFamily="34" charset="0"/>
                        </a:rPr>
                        <a:t>A​</a:t>
                      </a:r>
                      <a:endParaRPr lang="en-US" sz="1000" b="0" i="0">
                        <a:solidFill>
                          <a:srgbClr val="000000"/>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30480"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tx2">
                        <a:lumMod val="10000"/>
                        <a:lumOff val="90000"/>
                      </a:schemeClr>
                    </a:solidFill>
                  </a:tcPr>
                </a:tc>
                <a:tc>
                  <a:txBody>
                    <a:bodyPr/>
                    <a:lstStyle/>
                    <a:p>
                      <a:pPr algn="l" fontAlgn="base">
                        <a:lnSpc>
                          <a:spcPts val="2175"/>
                        </a:lnSpc>
                        <a:buNone/>
                      </a:pPr>
                      <a:r>
                        <a:rPr lang="en-US" sz="1000" b="0" i="0">
                          <a:solidFill>
                            <a:srgbClr val="000000"/>
                          </a:solidFill>
                          <a:effectLst/>
                          <a:latin typeface="Aptos" panose="020B0004020202020204" pitchFamily="34" charset="0"/>
                        </a:rPr>
                        <a:t>Literature Review &amp; Data Collection​</a:t>
                      </a:r>
                      <a:endParaRPr lang="en-US" sz="1000" b="0" i="0">
                        <a:solidFill>
                          <a:srgbClr val="000000"/>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30480"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3067041118"/>
                  </a:ext>
                </a:extLst>
              </a:tr>
              <a:tr h="287383">
                <a:tc>
                  <a:txBody>
                    <a:bodyPr/>
                    <a:lstStyle/>
                    <a:p>
                      <a:pPr algn="ctr" fontAlgn="base">
                        <a:lnSpc>
                          <a:spcPts val="2175"/>
                        </a:lnSpc>
                        <a:buNone/>
                      </a:pPr>
                      <a:r>
                        <a:rPr lang="en-US" sz="1000" b="0" i="0">
                          <a:solidFill>
                            <a:schemeClr val="bg1"/>
                          </a:solidFill>
                          <a:effectLst/>
                          <a:latin typeface="Aptos" panose="020B0004020202020204" pitchFamily="34" charset="0"/>
                        </a:rPr>
                        <a:t>B​</a:t>
                      </a:r>
                      <a:endParaRPr lang="en-US" sz="1000" b="0" i="0">
                        <a:solidFill>
                          <a:schemeClr val="bg1"/>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bg1">
                        <a:lumMod val="95000"/>
                      </a:schemeClr>
                    </a:solidFill>
                  </a:tcPr>
                </a:tc>
                <a:tc>
                  <a:txBody>
                    <a:bodyPr/>
                    <a:lstStyle/>
                    <a:p>
                      <a:pPr algn="l" fontAlgn="base">
                        <a:lnSpc>
                          <a:spcPts val="2175"/>
                        </a:lnSpc>
                        <a:buNone/>
                      </a:pPr>
                      <a:r>
                        <a:rPr lang="en-US" sz="1000" b="0" i="0">
                          <a:solidFill>
                            <a:schemeClr val="bg1"/>
                          </a:solidFill>
                          <a:effectLst/>
                          <a:latin typeface="Aptos" panose="020B0004020202020204" pitchFamily="34" charset="0"/>
                        </a:rPr>
                        <a:t>Meetings​</a:t>
                      </a:r>
                      <a:endParaRPr lang="en-US" sz="1000" b="0" i="0">
                        <a:solidFill>
                          <a:schemeClr val="bg1"/>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003381"/>
                  </a:ext>
                </a:extLst>
              </a:tr>
              <a:tr h="287383">
                <a:tc>
                  <a:txBody>
                    <a:bodyPr/>
                    <a:lstStyle/>
                    <a:p>
                      <a:pPr algn="ctr" fontAlgn="base">
                        <a:lnSpc>
                          <a:spcPts val="2175"/>
                        </a:lnSpc>
                        <a:buNone/>
                      </a:pPr>
                      <a:r>
                        <a:rPr lang="en-US" sz="1000" b="0" i="0">
                          <a:solidFill>
                            <a:schemeClr val="bg1"/>
                          </a:solidFill>
                          <a:effectLst/>
                          <a:latin typeface="Aptos" panose="020B0004020202020204" pitchFamily="34" charset="0"/>
                        </a:rPr>
                        <a:t>C​</a:t>
                      </a:r>
                      <a:endParaRPr lang="en-US" sz="1000" b="0" i="0">
                        <a:solidFill>
                          <a:schemeClr val="bg1"/>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bg1">
                        <a:lumMod val="95000"/>
                      </a:schemeClr>
                    </a:solidFill>
                  </a:tcPr>
                </a:tc>
                <a:tc>
                  <a:txBody>
                    <a:bodyPr/>
                    <a:lstStyle/>
                    <a:p>
                      <a:pPr algn="l" fontAlgn="base">
                        <a:lnSpc>
                          <a:spcPts val="2175"/>
                        </a:lnSpc>
                        <a:buNone/>
                      </a:pPr>
                      <a:r>
                        <a:rPr lang="en-US" sz="1000" b="0" i="0">
                          <a:solidFill>
                            <a:schemeClr val="bg1"/>
                          </a:solidFill>
                          <a:effectLst/>
                          <a:latin typeface="Aptos" panose="020B0004020202020204" pitchFamily="34" charset="0"/>
                        </a:rPr>
                        <a:t>CRCOG Member Survey​</a:t>
                      </a:r>
                      <a:endParaRPr lang="en-US" sz="1000" b="0" i="0">
                        <a:solidFill>
                          <a:schemeClr val="bg1"/>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92882312"/>
                  </a:ext>
                </a:extLst>
              </a:tr>
              <a:tr h="287383">
                <a:tc>
                  <a:txBody>
                    <a:bodyPr/>
                    <a:lstStyle/>
                    <a:p>
                      <a:pPr algn="ctr" fontAlgn="base">
                        <a:lnSpc>
                          <a:spcPts val="2175"/>
                        </a:lnSpc>
                        <a:buNone/>
                      </a:pPr>
                      <a:r>
                        <a:rPr lang="en-US" sz="1000" b="0" i="0">
                          <a:solidFill>
                            <a:schemeClr val="bg1"/>
                          </a:solidFill>
                          <a:effectLst/>
                          <a:latin typeface="Aptos" panose="020B0004020202020204" pitchFamily="34" charset="0"/>
                        </a:rPr>
                        <a:t>D​</a:t>
                      </a:r>
                      <a:endParaRPr lang="en-US" sz="1000" b="0" i="0">
                        <a:solidFill>
                          <a:schemeClr val="bg1"/>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bg1">
                        <a:lumMod val="95000"/>
                      </a:schemeClr>
                    </a:solidFill>
                  </a:tcPr>
                </a:tc>
                <a:tc>
                  <a:txBody>
                    <a:bodyPr/>
                    <a:lstStyle/>
                    <a:p>
                      <a:pPr algn="l" fontAlgn="base">
                        <a:lnSpc>
                          <a:spcPts val="2175"/>
                        </a:lnSpc>
                        <a:buNone/>
                      </a:pPr>
                      <a:r>
                        <a:rPr lang="en-US" sz="1000" b="0" i="0">
                          <a:solidFill>
                            <a:schemeClr val="bg1"/>
                          </a:solidFill>
                          <a:effectLst/>
                          <a:latin typeface="Aptos" panose="020B0004020202020204" pitchFamily="34" charset="0"/>
                        </a:rPr>
                        <a:t>Plan Development​</a:t>
                      </a:r>
                      <a:endParaRPr lang="en-US" sz="1000" b="0" i="0">
                        <a:solidFill>
                          <a:schemeClr val="bg1"/>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766409"/>
                  </a:ext>
                </a:extLst>
              </a:tr>
              <a:tr h="287383">
                <a:tc>
                  <a:txBody>
                    <a:bodyPr/>
                    <a:lstStyle/>
                    <a:p>
                      <a:pPr algn="ctr" fontAlgn="base">
                        <a:lnSpc>
                          <a:spcPts val="2175"/>
                        </a:lnSpc>
                        <a:buNone/>
                      </a:pPr>
                      <a:r>
                        <a:rPr lang="en-US" sz="1000" b="0" i="0">
                          <a:solidFill>
                            <a:schemeClr val="bg1"/>
                          </a:solidFill>
                          <a:effectLst/>
                          <a:latin typeface="Aptos" panose="020B0004020202020204" pitchFamily="34" charset="0"/>
                        </a:rPr>
                        <a:t>E​</a:t>
                      </a:r>
                      <a:endParaRPr lang="en-US" sz="1000" b="0" i="0">
                        <a:solidFill>
                          <a:schemeClr val="bg1"/>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bg1">
                        <a:lumMod val="95000"/>
                      </a:schemeClr>
                    </a:solidFill>
                  </a:tcPr>
                </a:tc>
                <a:tc>
                  <a:txBody>
                    <a:bodyPr/>
                    <a:lstStyle/>
                    <a:p>
                      <a:pPr algn="l" fontAlgn="base">
                        <a:lnSpc>
                          <a:spcPts val="2175"/>
                        </a:lnSpc>
                        <a:buNone/>
                      </a:pPr>
                      <a:r>
                        <a:rPr lang="en-US" sz="1000" b="0" i="0">
                          <a:solidFill>
                            <a:schemeClr val="bg1"/>
                          </a:solidFill>
                          <a:effectLst/>
                          <a:latin typeface="Aptos" panose="020B0004020202020204" pitchFamily="34" charset="0"/>
                        </a:rPr>
                        <a:t>Report Writing – Draft​</a:t>
                      </a:r>
                      <a:endParaRPr lang="en-US" sz="1000" b="0" i="0">
                        <a:solidFill>
                          <a:schemeClr val="bg1"/>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28848787"/>
                  </a:ext>
                </a:extLst>
              </a:tr>
              <a:tr h="287383">
                <a:tc>
                  <a:txBody>
                    <a:bodyPr/>
                    <a:lstStyle/>
                    <a:p>
                      <a:pPr algn="ctr" fontAlgn="base">
                        <a:lnSpc>
                          <a:spcPts val="2175"/>
                        </a:lnSpc>
                        <a:buNone/>
                      </a:pPr>
                      <a:r>
                        <a:rPr lang="en-US" sz="1000" b="0" i="0">
                          <a:solidFill>
                            <a:schemeClr val="bg1"/>
                          </a:solidFill>
                          <a:effectLst/>
                          <a:latin typeface="Aptos" panose="020B0004020202020204" pitchFamily="34" charset="0"/>
                        </a:rPr>
                        <a:t>F​</a:t>
                      </a:r>
                      <a:endParaRPr lang="en-US" sz="1000" b="0" i="0">
                        <a:solidFill>
                          <a:schemeClr val="bg1"/>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bg1">
                        <a:lumMod val="95000"/>
                      </a:schemeClr>
                    </a:solidFill>
                  </a:tcPr>
                </a:tc>
                <a:tc>
                  <a:txBody>
                    <a:bodyPr/>
                    <a:lstStyle/>
                    <a:p>
                      <a:pPr algn="l" fontAlgn="base">
                        <a:lnSpc>
                          <a:spcPts val="2175"/>
                        </a:lnSpc>
                        <a:buNone/>
                      </a:pPr>
                      <a:r>
                        <a:rPr lang="en-US" sz="1000" b="0" i="0">
                          <a:solidFill>
                            <a:schemeClr val="bg1"/>
                          </a:solidFill>
                          <a:effectLst/>
                          <a:latin typeface="Aptos" panose="020B0004020202020204" pitchFamily="34" charset="0"/>
                        </a:rPr>
                        <a:t>Report Writing – Final​</a:t>
                      </a:r>
                      <a:endParaRPr lang="en-US" sz="1000" b="0" i="0">
                        <a:solidFill>
                          <a:schemeClr val="bg1"/>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2972192"/>
                  </a:ext>
                </a:extLst>
              </a:tr>
            </a:tbl>
          </a:graphicData>
        </a:graphic>
      </p:graphicFrame>
      <p:sp>
        <p:nvSpPr>
          <p:cNvPr id="7" name="TextBox 6">
            <a:extLst>
              <a:ext uri="{FF2B5EF4-FFF2-40B4-BE49-F238E27FC236}">
                <a16:creationId xmlns:a16="http://schemas.microsoft.com/office/drawing/2014/main" id="{BEB29B4D-D17D-90BF-2E22-C12779077C14}"/>
              </a:ext>
            </a:extLst>
          </p:cNvPr>
          <p:cNvSpPr txBox="1"/>
          <p:nvPr/>
        </p:nvSpPr>
        <p:spPr>
          <a:xfrm>
            <a:off x="530714" y="1836213"/>
            <a:ext cx="2248333" cy="307777"/>
          </a:xfrm>
          <a:prstGeom prst="rect">
            <a:avLst/>
          </a:prstGeom>
          <a:noFill/>
        </p:spPr>
        <p:txBody>
          <a:bodyPr wrap="square" rtlCol="0">
            <a:spAutoFit/>
          </a:bodyPr>
          <a:lstStyle/>
          <a:p>
            <a:r>
              <a:rPr lang="en-US" sz="1400" b="1"/>
              <a:t>Phase 1: Planning</a:t>
            </a:r>
          </a:p>
        </p:txBody>
      </p:sp>
      <p:grpSp>
        <p:nvGrpSpPr>
          <p:cNvPr id="16" name="Group 15">
            <a:extLst>
              <a:ext uri="{FF2B5EF4-FFF2-40B4-BE49-F238E27FC236}">
                <a16:creationId xmlns:a16="http://schemas.microsoft.com/office/drawing/2014/main" id="{027974BF-E900-4A97-A1BC-3711ACE438E2}"/>
              </a:ext>
            </a:extLst>
          </p:cNvPr>
          <p:cNvGrpSpPr/>
          <p:nvPr/>
        </p:nvGrpSpPr>
        <p:grpSpPr>
          <a:xfrm>
            <a:off x="7301054" y="2143989"/>
            <a:ext cx="4283439" cy="2516501"/>
            <a:chOff x="6840544" y="3988610"/>
            <a:chExt cx="4005496" cy="2353211"/>
          </a:xfrm>
        </p:grpSpPr>
        <p:pic>
          <p:nvPicPr>
            <p:cNvPr id="15" name="Picture 14">
              <a:extLst>
                <a:ext uri="{FF2B5EF4-FFF2-40B4-BE49-F238E27FC236}">
                  <a16:creationId xmlns:a16="http://schemas.microsoft.com/office/drawing/2014/main" id="{8D50D9DA-2BEC-4BB2-B4C7-05C2528A1841}"/>
                </a:ext>
              </a:extLst>
            </p:cNvPr>
            <p:cNvPicPr>
              <a:picLocks noChangeAspect="1"/>
            </p:cNvPicPr>
            <p:nvPr/>
          </p:nvPicPr>
          <p:blipFill>
            <a:blip r:embed="rId2"/>
            <a:stretch>
              <a:fillRect/>
            </a:stretch>
          </p:blipFill>
          <p:spPr>
            <a:xfrm rot="254415">
              <a:off x="9249742" y="4271089"/>
              <a:ext cx="1596298" cy="2070732"/>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0895D6D8-5AFE-4A66-968D-DEAC06CDBBA8}"/>
                </a:ext>
              </a:extLst>
            </p:cNvPr>
            <p:cNvPicPr>
              <a:picLocks noChangeAspect="1"/>
            </p:cNvPicPr>
            <p:nvPr/>
          </p:nvPicPr>
          <p:blipFill>
            <a:blip r:embed="rId3"/>
            <a:stretch>
              <a:fillRect/>
            </a:stretch>
          </p:blipFill>
          <p:spPr>
            <a:xfrm>
              <a:off x="8252171" y="3988610"/>
              <a:ext cx="1599752" cy="2070732"/>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D43FB898-7983-001A-2A55-60E5AC133E4D}"/>
                </a:ext>
              </a:extLst>
            </p:cNvPr>
            <p:cNvPicPr>
              <a:picLocks noChangeAspect="1"/>
            </p:cNvPicPr>
            <p:nvPr/>
          </p:nvPicPr>
          <p:blipFill>
            <a:blip r:embed="rId4"/>
            <a:stretch>
              <a:fillRect/>
            </a:stretch>
          </p:blipFill>
          <p:spPr>
            <a:xfrm rot="21286565">
              <a:off x="6840544" y="4258741"/>
              <a:ext cx="1599752" cy="2070732"/>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242995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566D2-B81E-F6C1-9B6B-433A79E4180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11ECFE-5D3E-1E02-DCFC-1EED060E1E8F}"/>
              </a:ext>
            </a:extLst>
          </p:cNvPr>
          <p:cNvSpPr>
            <a:spLocks noGrp="1"/>
          </p:cNvSpPr>
          <p:nvPr>
            <p:ph idx="1"/>
          </p:nvPr>
        </p:nvSpPr>
        <p:spPr>
          <a:xfrm>
            <a:off x="3867665" y="2143989"/>
            <a:ext cx="7435875" cy="2243185"/>
          </a:xfrm>
        </p:spPr>
        <p:txBody>
          <a:bodyPr vert="horz" lIns="91440" tIns="45720" rIns="91440" bIns="45720" rtlCol="0" anchor="t">
            <a:normAutofit/>
          </a:bodyPr>
          <a:lstStyle/>
          <a:p>
            <a:pPr>
              <a:buFont typeface="Wingdings" panose="05000000000000000000" pitchFamily="2" charset="2"/>
              <a:buChar char="ü"/>
            </a:pPr>
            <a:r>
              <a:rPr lang="en-US"/>
              <a:t>Several productive calls with team and Robyn</a:t>
            </a:r>
          </a:p>
          <a:p>
            <a:pPr>
              <a:buFont typeface="Wingdings" panose="05000000000000000000" pitchFamily="2" charset="2"/>
              <a:buChar char="ü"/>
            </a:pPr>
            <a:r>
              <a:rPr lang="en-US"/>
              <a:t>10/20 CCSWA Full Membership Meeting</a:t>
            </a:r>
          </a:p>
          <a:p>
            <a:pPr>
              <a:buFont typeface="Wingdings" panose="05000000000000000000" pitchFamily="2" charset="2"/>
              <a:buChar char="ü"/>
            </a:pPr>
            <a:r>
              <a:rPr lang="en-US"/>
              <a:t>Anticipate Monthly Updates to CCSWA Executive Committee in November &amp; December</a:t>
            </a:r>
          </a:p>
          <a:p>
            <a:pPr>
              <a:buFont typeface="Wingdings" panose="05000000000000000000" pitchFamily="2" charset="2"/>
              <a:buChar char="ü"/>
            </a:pPr>
            <a:r>
              <a:rPr lang="en-US"/>
              <a:t>Budget – close to expended</a:t>
            </a:r>
          </a:p>
        </p:txBody>
      </p:sp>
      <p:sp>
        <p:nvSpPr>
          <p:cNvPr id="3" name="Title 2">
            <a:extLst>
              <a:ext uri="{FF2B5EF4-FFF2-40B4-BE49-F238E27FC236}">
                <a16:creationId xmlns:a16="http://schemas.microsoft.com/office/drawing/2014/main" id="{16362820-C887-52D9-9C62-A72217840677}"/>
              </a:ext>
            </a:extLst>
          </p:cNvPr>
          <p:cNvSpPr>
            <a:spLocks noGrp="1"/>
          </p:cNvSpPr>
          <p:nvPr>
            <p:ph type="title"/>
          </p:nvPr>
        </p:nvSpPr>
        <p:spPr/>
        <p:txBody>
          <a:bodyPr/>
          <a:lstStyle/>
          <a:p>
            <a:r>
              <a:rPr lang="en-US"/>
              <a:t>Status: Task B</a:t>
            </a:r>
          </a:p>
        </p:txBody>
      </p:sp>
      <p:sp>
        <p:nvSpPr>
          <p:cNvPr id="4" name="Footer Placeholder 3">
            <a:extLst>
              <a:ext uri="{FF2B5EF4-FFF2-40B4-BE49-F238E27FC236}">
                <a16:creationId xmlns:a16="http://schemas.microsoft.com/office/drawing/2014/main" id="{90600BD6-CAA6-C776-E5F1-75C31B49D152}"/>
              </a:ext>
            </a:extLst>
          </p:cNvPr>
          <p:cNvSpPr>
            <a:spLocks noGrp="1"/>
          </p:cNvSpPr>
          <p:nvPr>
            <p:ph type="ftr" sz="quarter" idx="11"/>
          </p:nvPr>
        </p:nvSpPr>
        <p:spPr/>
        <p:txBody>
          <a:bodyPr/>
          <a:lstStyle/>
          <a:p>
            <a:r>
              <a:rPr lang="en-US"/>
              <a:t>|   CCSWA Full Membership Meeting - RWA Project Update</a:t>
            </a:r>
          </a:p>
        </p:txBody>
      </p:sp>
      <p:sp>
        <p:nvSpPr>
          <p:cNvPr id="5" name="Slide Number Placeholder 4">
            <a:extLst>
              <a:ext uri="{FF2B5EF4-FFF2-40B4-BE49-F238E27FC236}">
                <a16:creationId xmlns:a16="http://schemas.microsoft.com/office/drawing/2014/main" id="{AAA434DA-7960-322E-D282-5775E38FBC35}"/>
              </a:ext>
            </a:extLst>
          </p:cNvPr>
          <p:cNvSpPr>
            <a:spLocks noGrp="1"/>
          </p:cNvSpPr>
          <p:nvPr>
            <p:ph type="sldNum" sz="quarter" idx="12"/>
          </p:nvPr>
        </p:nvSpPr>
        <p:spPr/>
        <p:txBody>
          <a:bodyPr/>
          <a:lstStyle/>
          <a:p>
            <a:fld id="{C51725DB-7C56-44B2-B504-37AA2448D253}" type="slidenum">
              <a:rPr lang="en-US" smtClean="0"/>
              <a:pPr/>
              <a:t>6</a:t>
            </a:fld>
            <a:endParaRPr lang="en-US"/>
          </a:p>
        </p:txBody>
      </p:sp>
      <p:graphicFrame>
        <p:nvGraphicFramePr>
          <p:cNvPr id="6" name="Content Placeholder 10">
            <a:extLst>
              <a:ext uri="{FF2B5EF4-FFF2-40B4-BE49-F238E27FC236}">
                <a16:creationId xmlns:a16="http://schemas.microsoft.com/office/drawing/2014/main" id="{A3B26663-D988-0364-7200-79C21D2DBC3A}"/>
              </a:ext>
            </a:extLst>
          </p:cNvPr>
          <p:cNvGraphicFramePr>
            <a:graphicFrameLocks/>
          </p:cNvGraphicFramePr>
          <p:nvPr>
            <p:extLst>
              <p:ext uri="{D42A27DB-BD31-4B8C-83A1-F6EECF244321}">
                <p14:modId xmlns:p14="http://schemas.microsoft.com/office/powerpoint/2010/main" val="4182327329"/>
              </p:ext>
            </p:extLst>
          </p:nvPr>
        </p:nvGraphicFramePr>
        <p:xfrm>
          <a:off x="607507" y="2178533"/>
          <a:ext cx="2728818" cy="2011681"/>
        </p:xfrm>
        <a:graphic>
          <a:graphicData uri="http://schemas.openxmlformats.org/drawingml/2006/table">
            <a:tbl>
              <a:tblPr/>
              <a:tblGrid>
                <a:gridCol w="433730">
                  <a:extLst>
                    <a:ext uri="{9D8B030D-6E8A-4147-A177-3AD203B41FA5}">
                      <a16:colId xmlns:a16="http://schemas.microsoft.com/office/drawing/2014/main" val="1094147769"/>
                    </a:ext>
                  </a:extLst>
                </a:gridCol>
                <a:gridCol w="2295088">
                  <a:extLst>
                    <a:ext uri="{9D8B030D-6E8A-4147-A177-3AD203B41FA5}">
                      <a16:colId xmlns:a16="http://schemas.microsoft.com/office/drawing/2014/main" val="2725617958"/>
                    </a:ext>
                  </a:extLst>
                </a:gridCol>
              </a:tblGrid>
              <a:tr h="287383">
                <a:tc>
                  <a:txBody>
                    <a:bodyPr/>
                    <a:lstStyle/>
                    <a:p>
                      <a:pPr algn="ctr" fontAlgn="base">
                        <a:lnSpc>
                          <a:spcPts val="2175"/>
                        </a:lnSpc>
                        <a:buNone/>
                      </a:pPr>
                      <a:r>
                        <a:rPr lang="en-US" sz="1000" b="1" i="0">
                          <a:solidFill>
                            <a:srgbClr val="FFFFFF"/>
                          </a:solidFill>
                          <a:effectLst/>
                          <a:latin typeface="Aptos" panose="020B0004020202020204" pitchFamily="34" charset="0"/>
                        </a:rPr>
                        <a:t>Task​</a:t>
                      </a:r>
                      <a:endParaRPr lang="en-US" sz="1000" b="1" i="0">
                        <a:solidFill>
                          <a:srgbClr val="FFFFFF"/>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30480" cap="flat" cmpd="sng" algn="ctr">
                      <a:solidFill>
                        <a:srgbClr val="FFFFFF"/>
                      </a:solidFill>
                      <a:prstDash val="solid"/>
                      <a:round/>
                      <a:headEnd type="none" w="med" len="med"/>
                      <a:tailEnd type="none" w="med" len="med"/>
                    </a:lnB>
                    <a:solidFill>
                      <a:srgbClr val="5F809C"/>
                    </a:solidFill>
                  </a:tcPr>
                </a:tc>
                <a:tc>
                  <a:txBody>
                    <a:bodyPr/>
                    <a:lstStyle/>
                    <a:p>
                      <a:pPr algn="l" fontAlgn="base">
                        <a:lnSpc>
                          <a:spcPts val="2175"/>
                        </a:lnSpc>
                        <a:buNone/>
                      </a:pPr>
                      <a:r>
                        <a:rPr lang="en-US" sz="1000" b="1" i="0">
                          <a:solidFill>
                            <a:srgbClr val="FFFFFF"/>
                          </a:solidFill>
                          <a:effectLst/>
                          <a:latin typeface="Aptos" panose="020B0004020202020204" pitchFamily="34" charset="0"/>
                        </a:rPr>
                        <a:t>Description​</a:t>
                      </a:r>
                      <a:endParaRPr lang="en-US" sz="1000" b="1" i="0">
                        <a:solidFill>
                          <a:srgbClr val="FFFFFF"/>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30480" cap="flat" cmpd="sng" algn="ctr">
                      <a:solidFill>
                        <a:srgbClr val="FFFFFF"/>
                      </a:solidFill>
                      <a:prstDash val="solid"/>
                      <a:round/>
                      <a:headEnd type="none" w="med" len="med"/>
                      <a:tailEnd type="none" w="med" len="med"/>
                    </a:lnB>
                    <a:solidFill>
                      <a:srgbClr val="5F809C"/>
                    </a:solidFill>
                  </a:tcPr>
                </a:tc>
                <a:extLst>
                  <a:ext uri="{0D108BD9-81ED-4DB2-BD59-A6C34878D82A}">
                    <a16:rowId xmlns:a16="http://schemas.microsoft.com/office/drawing/2014/main" val="2579357890"/>
                  </a:ext>
                </a:extLst>
              </a:tr>
              <a:tr h="287383">
                <a:tc>
                  <a:txBody>
                    <a:bodyPr/>
                    <a:lstStyle/>
                    <a:p>
                      <a:pPr algn="ctr" fontAlgn="base">
                        <a:lnSpc>
                          <a:spcPts val="2175"/>
                        </a:lnSpc>
                        <a:buNone/>
                      </a:pPr>
                      <a:r>
                        <a:rPr lang="en-US" sz="1000" b="0" i="0">
                          <a:solidFill>
                            <a:schemeClr val="bg1"/>
                          </a:solidFill>
                          <a:effectLst/>
                          <a:latin typeface="Aptos" panose="020B0004020202020204" pitchFamily="34" charset="0"/>
                        </a:rPr>
                        <a:t>A​</a:t>
                      </a:r>
                      <a:endParaRPr lang="en-US" sz="1000" b="0" i="0">
                        <a:solidFill>
                          <a:schemeClr val="bg1"/>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30480"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bg1">
                        <a:lumMod val="95000"/>
                      </a:schemeClr>
                    </a:solidFill>
                  </a:tcPr>
                </a:tc>
                <a:tc>
                  <a:txBody>
                    <a:bodyPr/>
                    <a:lstStyle/>
                    <a:p>
                      <a:pPr algn="l" fontAlgn="base">
                        <a:lnSpc>
                          <a:spcPts val="2175"/>
                        </a:lnSpc>
                        <a:buNone/>
                      </a:pPr>
                      <a:r>
                        <a:rPr lang="en-US" sz="1000" b="0" i="0">
                          <a:solidFill>
                            <a:schemeClr val="bg1"/>
                          </a:solidFill>
                          <a:effectLst/>
                          <a:latin typeface="Aptos" panose="020B0004020202020204" pitchFamily="34" charset="0"/>
                        </a:rPr>
                        <a:t>Literature Review &amp; Data Collection​</a:t>
                      </a:r>
                      <a:endParaRPr lang="en-US" sz="1000" b="0" i="0">
                        <a:solidFill>
                          <a:schemeClr val="bg1"/>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30480"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67041118"/>
                  </a:ext>
                </a:extLst>
              </a:tr>
              <a:tr h="287383">
                <a:tc>
                  <a:txBody>
                    <a:bodyPr/>
                    <a:lstStyle/>
                    <a:p>
                      <a:pPr algn="ctr" fontAlgn="base">
                        <a:lnSpc>
                          <a:spcPts val="2175"/>
                        </a:lnSpc>
                        <a:buNone/>
                      </a:pPr>
                      <a:r>
                        <a:rPr lang="en-US" sz="1000" b="0" i="0">
                          <a:solidFill>
                            <a:schemeClr val="tx1"/>
                          </a:solidFill>
                          <a:effectLst/>
                          <a:latin typeface="Aptos" panose="020B0004020202020204" pitchFamily="34" charset="0"/>
                        </a:rPr>
                        <a:t>B​</a:t>
                      </a:r>
                      <a:endParaRPr lang="en-US" sz="1000" b="0" i="0">
                        <a:solidFill>
                          <a:schemeClr val="tx1"/>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tx2">
                        <a:lumMod val="10000"/>
                        <a:lumOff val="90000"/>
                      </a:schemeClr>
                    </a:solidFill>
                  </a:tcPr>
                </a:tc>
                <a:tc>
                  <a:txBody>
                    <a:bodyPr/>
                    <a:lstStyle/>
                    <a:p>
                      <a:pPr algn="l" fontAlgn="base">
                        <a:lnSpc>
                          <a:spcPts val="2175"/>
                        </a:lnSpc>
                        <a:buNone/>
                      </a:pPr>
                      <a:r>
                        <a:rPr lang="en-US" sz="1000" b="0" i="0">
                          <a:solidFill>
                            <a:schemeClr val="tx1"/>
                          </a:solidFill>
                          <a:effectLst/>
                          <a:latin typeface="Aptos" panose="020B0004020202020204" pitchFamily="34" charset="0"/>
                        </a:rPr>
                        <a:t>Meetings​</a:t>
                      </a:r>
                      <a:endParaRPr lang="en-US" sz="1000" b="0" i="0">
                        <a:solidFill>
                          <a:schemeClr val="tx1"/>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29003381"/>
                  </a:ext>
                </a:extLst>
              </a:tr>
              <a:tr h="287383">
                <a:tc>
                  <a:txBody>
                    <a:bodyPr/>
                    <a:lstStyle/>
                    <a:p>
                      <a:pPr algn="ctr" fontAlgn="base">
                        <a:lnSpc>
                          <a:spcPts val="2175"/>
                        </a:lnSpc>
                        <a:buNone/>
                      </a:pPr>
                      <a:r>
                        <a:rPr lang="en-US" sz="1000" b="0" i="0">
                          <a:solidFill>
                            <a:schemeClr val="bg1"/>
                          </a:solidFill>
                          <a:effectLst/>
                          <a:latin typeface="Aptos" panose="020B0004020202020204" pitchFamily="34" charset="0"/>
                        </a:rPr>
                        <a:t>C​</a:t>
                      </a:r>
                      <a:endParaRPr lang="en-US" sz="1000" b="0" i="0">
                        <a:solidFill>
                          <a:schemeClr val="bg1"/>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bg1">
                        <a:lumMod val="95000"/>
                      </a:schemeClr>
                    </a:solidFill>
                  </a:tcPr>
                </a:tc>
                <a:tc>
                  <a:txBody>
                    <a:bodyPr/>
                    <a:lstStyle/>
                    <a:p>
                      <a:pPr algn="l" fontAlgn="base">
                        <a:lnSpc>
                          <a:spcPts val="2175"/>
                        </a:lnSpc>
                        <a:buNone/>
                      </a:pPr>
                      <a:r>
                        <a:rPr lang="en-US" sz="1000" b="0" i="0">
                          <a:solidFill>
                            <a:schemeClr val="bg1"/>
                          </a:solidFill>
                          <a:effectLst/>
                          <a:latin typeface="Aptos" panose="020B0004020202020204" pitchFamily="34" charset="0"/>
                        </a:rPr>
                        <a:t>CRCOG Member Survey​</a:t>
                      </a:r>
                      <a:endParaRPr lang="en-US" sz="1000" b="0" i="0">
                        <a:solidFill>
                          <a:schemeClr val="bg1"/>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92882312"/>
                  </a:ext>
                </a:extLst>
              </a:tr>
              <a:tr h="287383">
                <a:tc>
                  <a:txBody>
                    <a:bodyPr/>
                    <a:lstStyle/>
                    <a:p>
                      <a:pPr algn="ctr" fontAlgn="base">
                        <a:lnSpc>
                          <a:spcPts val="2175"/>
                        </a:lnSpc>
                        <a:buNone/>
                      </a:pPr>
                      <a:r>
                        <a:rPr lang="en-US" sz="1000" b="0" i="0">
                          <a:solidFill>
                            <a:schemeClr val="bg1"/>
                          </a:solidFill>
                          <a:effectLst/>
                          <a:latin typeface="Aptos" panose="020B0004020202020204" pitchFamily="34" charset="0"/>
                        </a:rPr>
                        <a:t>D​</a:t>
                      </a:r>
                      <a:endParaRPr lang="en-US" sz="1000" b="0" i="0">
                        <a:solidFill>
                          <a:schemeClr val="bg1"/>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bg1">
                        <a:lumMod val="95000"/>
                      </a:schemeClr>
                    </a:solidFill>
                  </a:tcPr>
                </a:tc>
                <a:tc>
                  <a:txBody>
                    <a:bodyPr/>
                    <a:lstStyle/>
                    <a:p>
                      <a:pPr algn="l" fontAlgn="base">
                        <a:lnSpc>
                          <a:spcPts val="2175"/>
                        </a:lnSpc>
                        <a:buNone/>
                      </a:pPr>
                      <a:r>
                        <a:rPr lang="en-US" sz="1000" b="0" i="0">
                          <a:solidFill>
                            <a:schemeClr val="bg1"/>
                          </a:solidFill>
                          <a:effectLst/>
                          <a:latin typeface="Aptos" panose="020B0004020202020204" pitchFamily="34" charset="0"/>
                        </a:rPr>
                        <a:t>Plan Development​</a:t>
                      </a:r>
                      <a:endParaRPr lang="en-US" sz="1000" b="0" i="0">
                        <a:solidFill>
                          <a:schemeClr val="bg1"/>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766409"/>
                  </a:ext>
                </a:extLst>
              </a:tr>
              <a:tr h="287383">
                <a:tc>
                  <a:txBody>
                    <a:bodyPr/>
                    <a:lstStyle/>
                    <a:p>
                      <a:pPr algn="ctr" fontAlgn="base">
                        <a:lnSpc>
                          <a:spcPts val="2175"/>
                        </a:lnSpc>
                        <a:buNone/>
                      </a:pPr>
                      <a:r>
                        <a:rPr lang="en-US" sz="1000" b="0" i="0">
                          <a:solidFill>
                            <a:schemeClr val="bg1"/>
                          </a:solidFill>
                          <a:effectLst/>
                          <a:latin typeface="Aptos" panose="020B0004020202020204" pitchFamily="34" charset="0"/>
                        </a:rPr>
                        <a:t>E​</a:t>
                      </a:r>
                      <a:endParaRPr lang="en-US" sz="1000" b="0" i="0">
                        <a:solidFill>
                          <a:schemeClr val="bg1"/>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bg1">
                        <a:lumMod val="95000"/>
                      </a:schemeClr>
                    </a:solidFill>
                  </a:tcPr>
                </a:tc>
                <a:tc>
                  <a:txBody>
                    <a:bodyPr/>
                    <a:lstStyle/>
                    <a:p>
                      <a:pPr algn="l" fontAlgn="base">
                        <a:lnSpc>
                          <a:spcPts val="2175"/>
                        </a:lnSpc>
                        <a:buNone/>
                      </a:pPr>
                      <a:r>
                        <a:rPr lang="en-US" sz="1000" b="0" i="0">
                          <a:solidFill>
                            <a:schemeClr val="bg1"/>
                          </a:solidFill>
                          <a:effectLst/>
                          <a:latin typeface="Aptos" panose="020B0004020202020204" pitchFamily="34" charset="0"/>
                        </a:rPr>
                        <a:t>Report Writing – Draft​</a:t>
                      </a:r>
                      <a:endParaRPr lang="en-US" sz="1000" b="0" i="0">
                        <a:solidFill>
                          <a:schemeClr val="bg1"/>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28848787"/>
                  </a:ext>
                </a:extLst>
              </a:tr>
              <a:tr h="287383">
                <a:tc>
                  <a:txBody>
                    <a:bodyPr/>
                    <a:lstStyle/>
                    <a:p>
                      <a:pPr algn="ctr" fontAlgn="base">
                        <a:lnSpc>
                          <a:spcPts val="2175"/>
                        </a:lnSpc>
                        <a:buNone/>
                      </a:pPr>
                      <a:r>
                        <a:rPr lang="en-US" sz="1000" b="0" i="0">
                          <a:solidFill>
                            <a:schemeClr val="bg1"/>
                          </a:solidFill>
                          <a:effectLst/>
                          <a:latin typeface="Aptos" panose="020B0004020202020204" pitchFamily="34" charset="0"/>
                        </a:rPr>
                        <a:t>F​</a:t>
                      </a:r>
                      <a:endParaRPr lang="en-US" sz="1000" b="0" i="0">
                        <a:solidFill>
                          <a:schemeClr val="bg1"/>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bg1">
                        <a:lumMod val="95000"/>
                      </a:schemeClr>
                    </a:solidFill>
                  </a:tcPr>
                </a:tc>
                <a:tc>
                  <a:txBody>
                    <a:bodyPr/>
                    <a:lstStyle/>
                    <a:p>
                      <a:pPr algn="l" fontAlgn="base">
                        <a:lnSpc>
                          <a:spcPts val="2175"/>
                        </a:lnSpc>
                        <a:buNone/>
                      </a:pPr>
                      <a:r>
                        <a:rPr lang="en-US" sz="1000" b="0" i="0">
                          <a:solidFill>
                            <a:schemeClr val="bg1"/>
                          </a:solidFill>
                          <a:effectLst/>
                          <a:latin typeface="Aptos" panose="020B0004020202020204" pitchFamily="34" charset="0"/>
                        </a:rPr>
                        <a:t>Report Writing – Final​</a:t>
                      </a:r>
                      <a:endParaRPr lang="en-US" sz="1000" b="0" i="0">
                        <a:solidFill>
                          <a:schemeClr val="bg1"/>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2972192"/>
                  </a:ext>
                </a:extLst>
              </a:tr>
            </a:tbl>
          </a:graphicData>
        </a:graphic>
      </p:graphicFrame>
      <p:sp>
        <p:nvSpPr>
          <p:cNvPr id="7" name="TextBox 6">
            <a:extLst>
              <a:ext uri="{FF2B5EF4-FFF2-40B4-BE49-F238E27FC236}">
                <a16:creationId xmlns:a16="http://schemas.microsoft.com/office/drawing/2014/main" id="{6A9FB3CA-F7F2-0FF6-70D5-3D10CDE2DC73}"/>
              </a:ext>
            </a:extLst>
          </p:cNvPr>
          <p:cNvSpPr txBox="1"/>
          <p:nvPr/>
        </p:nvSpPr>
        <p:spPr>
          <a:xfrm>
            <a:off x="530714" y="1836213"/>
            <a:ext cx="2248333" cy="307777"/>
          </a:xfrm>
          <a:prstGeom prst="rect">
            <a:avLst/>
          </a:prstGeom>
          <a:noFill/>
        </p:spPr>
        <p:txBody>
          <a:bodyPr wrap="square" rtlCol="0">
            <a:spAutoFit/>
          </a:bodyPr>
          <a:lstStyle/>
          <a:p>
            <a:r>
              <a:rPr lang="en-US" sz="1400" b="1"/>
              <a:t>Phase 1: Planning</a:t>
            </a:r>
          </a:p>
        </p:txBody>
      </p:sp>
    </p:spTree>
    <p:extLst>
      <p:ext uri="{BB962C8B-B14F-4D97-AF65-F5344CB8AC3E}">
        <p14:creationId xmlns:p14="http://schemas.microsoft.com/office/powerpoint/2010/main" val="1151796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24C2D-89E2-9078-FF87-AA64F0C33CA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8588ED-DA8A-608A-78F0-49AF0E15050A}"/>
              </a:ext>
            </a:extLst>
          </p:cNvPr>
          <p:cNvSpPr>
            <a:spLocks noGrp="1"/>
          </p:cNvSpPr>
          <p:nvPr>
            <p:ph idx="1"/>
          </p:nvPr>
        </p:nvSpPr>
        <p:spPr>
          <a:xfrm>
            <a:off x="7699436" y="2143989"/>
            <a:ext cx="3885773" cy="3922514"/>
          </a:xfrm>
        </p:spPr>
        <p:txBody>
          <a:bodyPr vert="horz" lIns="91440" tIns="45720" rIns="91440" bIns="45720" rtlCol="0" anchor="t">
            <a:normAutofit/>
          </a:bodyPr>
          <a:lstStyle/>
          <a:p>
            <a:pPr>
              <a:buFont typeface="Wingdings" panose="05000000000000000000" pitchFamily="2" charset="2"/>
              <a:buChar char="ü"/>
            </a:pPr>
            <a:r>
              <a:rPr lang="en-US" sz="1800" dirty="0"/>
              <a:t>Several weeks of survey development</a:t>
            </a:r>
          </a:p>
          <a:p>
            <a:pPr>
              <a:buFont typeface="Wingdings" panose="05000000000000000000" pitchFamily="2" charset="2"/>
              <a:buChar char="ü"/>
            </a:pPr>
            <a:r>
              <a:rPr lang="en-US" sz="1800" dirty="0"/>
              <a:t>Draft survey shared with CCSWA Executive Committee, feedback incorporated</a:t>
            </a:r>
          </a:p>
          <a:p>
            <a:pPr>
              <a:buFont typeface="Wingdings" panose="05000000000000000000" pitchFamily="2" charset="2"/>
              <a:buChar char="ü"/>
            </a:pPr>
            <a:r>
              <a:rPr lang="en-US" sz="1800" dirty="0"/>
              <a:t>Developed Communication Plan including teaser, survey notice, and reminders</a:t>
            </a:r>
          </a:p>
          <a:p>
            <a:pPr>
              <a:buFont typeface="Wingdings" panose="05000000000000000000" pitchFamily="2" charset="2"/>
              <a:buChar char="ü"/>
            </a:pPr>
            <a:r>
              <a:rPr lang="en-US" sz="1800" dirty="0"/>
              <a:t>Survey distributed by CRCOG  10/16, currently live</a:t>
            </a:r>
          </a:p>
          <a:p>
            <a:pPr>
              <a:buFont typeface="Wingdings" panose="05000000000000000000" pitchFamily="2" charset="2"/>
              <a:buChar char="ü"/>
            </a:pPr>
            <a:r>
              <a:rPr lang="en-US" sz="1800" dirty="0"/>
              <a:t>Budget - complete</a:t>
            </a:r>
          </a:p>
        </p:txBody>
      </p:sp>
      <p:sp>
        <p:nvSpPr>
          <p:cNvPr id="3" name="Title 2">
            <a:extLst>
              <a:ext uri="{FF2B5EF4-FFF2-40B4-BE49-F238E27FC236}">
                <a16:creationId xmlns:a16="http://schemas.microsoft.com/office/drawing/2014/main" id="{ED3F6827-1220-F9E6-4C33-B31B4EE96327}"/>
              </a:ext>
            </a:extLst>
          </p:cNvPr>
          <p:cNvSpPr>
            <a:spLocks noGrp="1"/>
          </p:cNvSpPr>
          <p:nvPr>
            <p:ph type="title"/>
          </p:nvPr>
        </p:nvSpPr>
        <p:spPr/>
        <p:txBody>
          <a:bodyPr/>
          <a:lstStyle/>
          <a:p>
            <a:r>
              <a:rPr lang="en-US"/>
              <a:t>Status: Task C</a:t>
            </a:r>
          </a:p>
        </p:txBody>
      </p:sp>
      <p:sp>
        <p:nvSpPr>
          <p:cNvPr id="4" name="Footer Placeholder 3">
            <a:extLst>
              <a:ext uri="{FF2B5EF4-FFF2-40B4-BE49-F238E27FC236}">
                <a16:creationId xmlns:a16="http://schemas.microsoft.com/office/drawing/2014/main" id="{F573C600-F566-9959-2E39-96AD75DD93E2}"/>
              </a:ext>
            </a:extLst>
          </p:cNvPr>
          <p:cNvSpPr>
            <a:spLocks noGrp="1"/>
          </p:cNvSpPr>
          <p:nvPr>
            <p:ph type="ftr" sz="quarter" idx="11"/>
          </p:nvPr>
        </p:nvSpPr>
        <p:spPr/>
        <p:txBody>
          <a:bodyPr/>
          <a:lstStyle/>
          <a:p>
            <a:r>
              <a:rPr lang="en-US"/>
              <a:t>|   CCSWA Full Membership Meeting - RWA Project Update</a:t>
            </a:r>
          </a:p>
        </p:txBody>
      </p:sp>
      <p:sp>
        <p:nvSpPr>
          <p:cNvPr id="5" name="Slide Number Placeholder 4">
            <a:extLst>
              <a:ext uri="{FF2B5EF4-FFF2-40B4-BE49-F238E27FC236}">
                <a16:creationId xmlns:a16="http://schemas.microsoft.com/office/drawing/2014/main" id="{8756D022-177B-8AE5-59BA-4F0C8424E7D2}"/>
              </a:ext>
            </a:extLst>
          </p:cNvPr>
          <p:cNvSpPr>
            <a:spLocks noGrp="1"/>
          </p:cNvSpPr>
          <p:nvPr>
            <p:ph type="sldNum" sz="quarter" idx="12"/>
          </p:nvPr>
        </p:nvSpPr>
        <p:spPr/>
        <p:txBody>
          <a:bodyPr/>
          <a:lstStyle/>
          <a:p>
            <a:fld id="{C51725DB-7C56-44B2-B504-37AA2448D253}" type="slidenum">
              <a:rPr lang="en-US" smtClean="0"/>
              <a:pPr/>
              <a:t>7</a:t>
            </a:fld>
            <a:endParaRPr lang="en-US"/>
          </a:p>
        </p:txBody>
      </p:sp>
      <p:graphicFrame>
        <p:nvGraphicFramePr>
          <p:cNvPr id="6" name="Content Placeholder 10">
            <a:extLst>
              <a:ext uri="{FF2B5EF4-FFF2-40B4-BE49-F238E27FC236}">
                <a16:creationId xmlns:a16="http://schemas.microsoft.com/office/drawing/2014/main" id="{6D8E6BD3-2AB0-FE0F-D55C-8EB06A89EB11}"/>
              </a:ext>
            </a:extLst>
          </p:cNvPr>
          <p:cNvGraphicFramePr>
            <a:graphicFrameLocks/>
          </p:cNvGraphicFramePr>
          <p:nvPr>
            <p:extLst>
              <p:ext uri="{D42A27DB-BD31-4B8C-83A1-F6EECF244321}">
                <p14:modId xmlns:p14="http://schemas.microsoft.com/office/powerpoint/2010/main" val="3715712029"/>
              </p:ext>
            </p:extLst>
          </p:nvPr>
        </p:nvGraphicFramePr>
        <p:xfrm>
          <a:off x="607507" y="2178533"/>
          <a:ext cx="2728818" cy="2011681"/>
        </p:xfrm>
        <a:graphic>
          <a:graphicData uri="http://schemas.openxmlformats.org/drawingml/2006/table">
            <a:tbl>
              <a:tblPr/>
              <a:tblGrid>
                <a:gridCol w="433730">
                  <a:extLst>
                    <a:ext uri="{9D8B030D-6E8A-4147-A177-3AD203B41FA5}">
                      <a16:colId xmlns:a16="http://schemas.microsoft.com/office/drawing/2014/main" val="1094147769"/>
                    </a:ext>
                  </a:extLst>
                </a:gridCol>
                <a:gridCol w="2295088">
                  <a:extLst>
                    <a:ext uri="{9D8B030D-6E8A-4147-A177-3AD203B41FA5}">
                      <a16:colId xmlns:a16="http://schemas.microsoft.com/office/drawing/2014/main" val="2725617958"/>
                    </a:ext>
                  </a:extLst>
                </a:gridCol>
              </a:tblGrid>
              <a:tr h="287383">
                <a:tc>
                  <a:txBody>
                    <a:bodyPr/>
                    <a:lstStyle/>
                    <a:p>
                      <a:pPr algn="ctr" fontAlgn="base">
                        <a:lnSpc>
                          <a:spcPts val="2175"/>
                        </a:lnSpc>
                        <a:buNone/>
                      </a:pPr>
                      <a:r>
                        <a:rPr lang="en-US" sz="1000" b="1" i="0">
                          <a:solidFill>
                            <a:srgbClr val="FFFFFF"/>
                          </a:solidFill>
                          <a:effectLst/>
                          <a:latin typeface="Aptos" panose="020B0004020202020204" pitchFamily="34" charset="0"/>
                        </a:rPr>
                        <a:t>Task​</a:t>
                      </a:r>
                      <a:endParaRPr lang="en-US" sz="1000" b="1" i="0">
                        <a:solidFill>
                          <a:srgbClr val="FFFFFF"/>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30480" cap="flat" cmpd="sng" algn="ctr">
                      <a:solidFill>
                        <a:srgbClr val="FFFFFF"/>
                      </a:solidFill>
                      <a:prstDash val="solid"/>
                      <a:round/>
                      <a:headEnd type="none" w="med" len="med"/>
                      <a:tailEnd type="none" w="med" len="med"/>
                    </a:lnB>
                    <a:solidFill>
                      <a:srgbClr val="5F809C"/>
                    </a:solidFill>
                  </a:tcPr>
                </a:tc>
                <a:tc>
                  <a:txBody>
                    <a:bodyPr/>
                    <a:lstStyle/>
                    <a:p>
                      <a:pPr algn="l" fontAlgn="base">
                        <a:lnSpc>
                          <a:spcPts val="2175"/>
                        </a:lnSpc>
                        <a:buNone/>
                      </a:pPr>
                      <a:r>
                        <a:rPr lang="en-US" sz="1000" b="1" i="0">
                          <a:solidFill>
                            <a:srgbClr val="FFFFFF"/>
                          </a:solidFill>
                          <a:effectLst/>
                          <a:latin typeface="Aptos" panose="020B0004020202020204" pitchFamily="34" charset="0"/>
                        </a:rPr>
                        <a:t>Description​</a:t>
                      </a:r>
                      <a:endParaRPr lang="en-US" sz="1000" b="1" i="0">
                        <a:solidFill>
                          <a:srgbClr val="FFFFFF"/>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30480" cap="flat" cmpd="sng" algn="ctr">
                      <a:solidFill>
                        <a:srgbClr val="FFFFFF"/>
                      </a:solidFill>
                      <a:prstDash val="solid"/>
                      <a:round/>
                      <a:headEnd type="none" w="med" len="med"/>
                      <a:tailEnd type="none" w="med" len="med"/>
                    </a:lnB>
                    <a:solidFill>
                      <a:srgbClr val="5F809C"/>
                    </a:solidFill>
                  </a:tcPr>
                </a:tc>
                <a:extLst>
                  <a:ext uri="{0D108BD9-81ED-4DB2-BD59-A6C34878D82A}">
                    <a16:rowId xmlns:a16="http://schemas.microsoft.com/office/drawing/2014/main" val="2579357890"/>
                  </a:ext>
                </a:extLst>
              </a:tr>
              <a:tr h="287383">
                <a:tc>
                  <a:txBody>
                    <a:bodyPr/>
                    <a:lstStyle/>
                    <a:p>
                      <a:pPr algn="ctr" fontAlgn="base">
                        <a:lnSpc>
                          <a:spcPts val="2175"/>
                        </a:lnSpc>
                        <a:buNone/>
                      </a:pPr>
                      <a:r>
                        <a:rPr lang="en-US" sz="1000" b="0" i="0">
                          <a:solidFill>
                            <a:schemeClr val="bg1"/>
                          </a:solidFill>
                          <a:effectLst/>
                          <a:latin typeface="Aptos" panose="020B0004020202020204" pitchFamily="34" charset="0"/>
                        </a:rPr>
                        <a:t>A​</a:t>
                      </a:r>
                      <a:endParaRPr lang="en-US" sz="1000" b="0" i="0">
                        <a:solidFill>
                          <a:schemeClr val="bg1"/>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30480"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bg1">
                        <a:lumMod val="95000"/>
                      </a:schemeClr>
                    </a:solidFill>
                  </a:tcPr>
                </a:tc>
                <a:tc>
                  <a:txBody>
                    <a:bodyPr/>
                    <a:lstStyle/>
                    <a:p>
                      <a:pPr algn="l" fontAlgn="base">
                        <a:lnSpc>
                          <a:spcPts val="2175"/>
                        </a:lnSpc>
                        <a:buNone/>
                      </a:pPr>
                      <a:r>
                        <a:rPr lang="en-US" sz="1000" b="0" i="0">
                          <a:solidFill>
                            <a:schemeClr val="bg1"/>
                          </a:solidFill>
                          <a:effectLst/>
                          <a:latin typeface="Aptos" panose="020B0004020202020204" pitchFamily="34" charset="0"/>
                        </a:rPr>
                        <a:t>Literature Review &amp; Data Collection​</a:t>
                      </a:r>
                      <a:endParaRPr lang="en-US" sz="1000" b="0" i="0">
                        <a:solidFill>
                          <a:schemeClr val="bg1"/>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30480"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67041118"/>
                  </a:ext>
                </a:extLst>
              </a:tr>
              <a:tr h="287383">
                <a:tc>
                  <a:txBody>
                    <a:bodyPr/>
                    <a:lstStyle/>
                    <a:p>
                      <a:pPr algn="ctr" fontAlgn="base">
                        <a:lnSpc>
                          <a:spcPts val="2175"/>
                        </a:lnSpc>
                        <a:buNone/>
                      </a:pPr>
                      <a:r>
                        <a:rPr lang="en-US" sz="1000" b="0" i="0">
                          <a:solidFill>
                            <a:schemeClr val="bg1"/>
                          </a:solidFill>
                          <a:effectLst/>
                          <a:latin typeface="Aptos" panose="020B0004020202020204" pitchFamily="34" charset="0"/>
                        </a:rPr>
                        <a:t>B​</a:t>
                      </a:r>
                      <a:endParaRPr lang="en-US" sz="1000" b="0" i="0">
                        <a:solidFill>
                          <a:schemeClr val="bg1"/>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bg1">
                        <a:lumMod val="95000"/>
                      </a:schemeClr>
                    </a:solidFill>
                  </a:tcPr>
                </a:tc>
                <a:tc>
                  <a:txBody>
                    <a:bodyPr/>
                    <a:lstStyle/>
                    <a:p>
                      <a:pPr algn="l" fontAlgn="base">
                        <a:lnSpc>
                          <a:spcPts val="2175"/>
                        </a:lnSpc>
                        <a:buNone/>
                      </a:pPr>
                      <a:r>
                        <a:rPr lang="en-US" sz="1000" b="0" i="0">
                          <a:solidFill>
                            <a:schemeClr val="bg1"/>
                          </a:solidFill>
                          <a:effectLst/>
                          <a:latin typeface="Aptos" panose="020B0004020202020204" pitchFamily="34" charset="0"/>
                        </a:rPr>
                        <a:t>Meetings​</a:t>
                      </a:r>
                      <a:endParaRPr lang="en-US" sz="1000" b="0" i="0">
                        <a:solidFill>
                          <a:schemeClr val="bg1"/>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003381"/>
                  </a:ext>
                </a:extLst>
              </a:tr>
              <a:tr h="287383">
                <a:tc>
                  <a:txBody>
                    <a:bodyPr/>
                    <a:lstStyle/>
                    <a:p>
                      <a:pPr algn="ctr" fontAlgn="base">
                        <a:lnSpc>
                          <a:spcPts val="2175"/>
                        </a:lnSpc>
                        <a:buNone/>
                      </a:pPr>
                      <a:r>
                        <a:rPr lang="en-US" sz="1000" b="0" i="0">
                          <a:solidFill>
                            <a:schemeClr val="tx1"/>
                          </a:solidFill>
                          <a:effectLst/>
                          <a:latin typeface="Aptos" panose="020B0004020202020204" pitchFamily="34" charset="0"/>
                        </a:rPr>
                        <a:t>C​</a:t>
                      </a:r>
                      <a:endParaRPr lang="en-US" sz="1000" b="0" i="0">
                        <a:solidFill>
                          <a:schemeClr val="tx1"/>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tx2">
                        <a:lumMod val="10000"/>
                        <a:lumOff val="90000"/>
                      </a:schemeClr>
                    </a:solidFill>
                  </a:tcPr>
                </a:tc>
                <a:tc>
                  <a:txBody>
                    <a:bodyPr/>
                    <a:lstStyle/>
                    <a:p>
                      <a:pPr algn="l" fontAlgn="base">
                        <a:lnSpc>
                          <a:spcPts val="2175"/>
                        </a:lnSpc>
                        <a:buNone/>
                      </a:pPr>
                      <a:r>
                        <a:rPr lang="en-US" sz="1000" b="0" i="0">
                          <a:solidFill>
                            <a:schemeClr val="tx1"/>
                          </a:solidFill>
                          <a:effectLst/>
                          <a:latin typeface="Aptos" panose="020B0004020202020204" pitchFamily="34" charset="0"/>
                        </a:rPr>
                        <a:t>CRCOG Member Survey​</a:t>
                      </a:r>
                      <a:endParaRPr lang="en-US" sz="1000" b="0" i="0">
                        <a:solidFill>
                          <a:schemeClr val="tx1"/>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1792882312"/>
                  </a:ext>
                </a:extLst>
              </a:tr>
              <a:tr h="287383">
                <a:tc>
                  <a:txBody>
                    <a:bodyPr/>
                    <a:lstStyle/>
                    <a:p>
                      <a:pPr algn="ctr" fontAlgn="base">
                        <a:lnSpc>
                          <a:spcPts val="2175"/>
                        </a:lnSpc>
                        <a:buNone/>
                      </a:pPr>
                      <a:r>
                        <a:rPr lang="en-US" sz="1000" b="0" i="0">
                          <a:solidFill>
                            <a:schemeClr val="bg1"/>
                          </a:solidFill>
                          <a:effectLst/>
                          <a:latin typeface="Aptos" panose="020B0004020202020204" pitchFamily="34" charset="0"/>
                        </a:rPr>
                        <a:t>D​</a:t>
                      </a:r>
                      <a:endParaRPr lang="en-US" sz="1000" b="0" i="0">
                        <a:solidFill>
                          <a:schemeClr val="bg1"/>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bg1">
                        <a:lumMod val="95000"/>
                      </a:schemeClr>
                    </a:solidFill>
                  </a:tcPr>
                </a:tc>
                <a:tc>
                  <a:txBody>
                    <a:bodyPr/>
                    <a:lstStyle/>
                    <a:p>
                      <a:pPr algn="l" fontAlgn="base">
                        <a:lnSpc>
                          <a:spcPts val="2175"/>
                        </a:lnSpc>
                        <a:buNone/>
                      </a:pPr>
                      <a:r>
                        <a:rPr lang="en-US" sz="1000" b="0" i="0">
                          <a:solidFill>
                            <a:schemeClr val="bg1"/>
                          </a:solidFill>
                          <a:effectLst/>
                          <a:latin typeface="Aptos" panose="020B0004020202020204" pitchFamily="34" charset="0"/>
                        </a:rPr>
                        <a:t>Plan Development​</a:t>
                      </a:r>
                      <a:endParaRPr lang="en-US" sz="1000" b="0" i="0">
                        <a:solidFill>
                          <a:schemeClr val="bg1"/>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766409"/>
                  </a:ext>
                </a:extLst>
              </a:tr>
              <a:tr h="287383">
                <a:tc>
                  <a:txBody>
                    <a:bodyPr/>
                    <a:lstStyle/>
                    <a:p>
                      <a:pPr algn="ctr" fontAlgn="base">
                        <a:lnSpc>
                          <a:spcPts val="2175"/>
                        </a:lnSpc>
                        <a:buNone/>
                      </a:pPr>
                      <a:r>
                        <a:rPr lang="en-US" sz="1000" b="0" i="0">
                          <a:solidFill>
                            <a:schemeClr val="bg1"/>
                          </a:solidFill>
                          <a:effectLst/>
                          <a:latin typeface="Aptos" panose="020B0004020202020204" pitchFamily="34" charset="0"/>
                        </a:rPr>
                        <a:t>E​</a:t>
                      </a:r>
                      <a:endParaRPr lang="en-US" sz="1000" b="0" i="0">
                        <a:solidFill>
                          <a:schemeClr val="bg1"/>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bg1">
                        <a:lumMod val="95000"/>
                      </a:schemeClr>
                    </a:solidFill>
                  </a:tcPr>
                </a:tc>
                <a:tc>
                  <a:txBody>
                    <a:bodyPr/>
                    <a:lstStyle/>
                    <a:p>
                      <a:pPr algn="l" fontAlgn="base">
                        <a:lnSpc>
                          <a:spcPts val="2175"/>
                        </a:lnSpc>
                        <a:buNone/>
                      </a:pPr>
                      <a:r>
                        <a:rPr lang="en-US" sz="1000" b="0" i="0">
                          <a:solidFill>
                            <a:schemeClr val="bg1"/>
                          </a:solidFill>
                          <a:effectLst/>
                          <a:latin typeface="Aptos" panose="020B0004020202020204" pitchFamily="34" charset="0"/>
                        </a:rPr>
                        <a:t>Report Writing – Draft​</a:t>
                      </a:r>
                      <a:endParaRPr lang="en-US" sz="1000" b="0" i="0">
                        <a:solidFill>
                          <a:schemeClr val="bg1"/>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28848787"/>
                  </a:ext>
                </a:extLst>
              </a:tr>
              <a:tr h="287383">
                <a:tc>
                  <a:txBody>
                    <a:bodyPr/>
                    <a:lstStyle/>
                    <a:p>
                      <a:pPr algn="ctr" fontAlgn="base">
                        <a:lnSpc>
                          <a:spcPts val="2175"/>
                        </a:lnSpc>
                        <a:buNone/>
                      </a:pPr>
                      <a:r>
                        <a:rPr lang="en-US" sz="1000" b="0" i="0">
                          <a:solidFill>
                            <a:schemeClr val="bg1"/>
                          </a:solidFill>
                          <a:effectLst/>
                          <a:latin typeface="Aptos" panose="020B0004020202020204" pitchFamily="34" charset="0"/>
                        </a:rPr>
                        <a:t>F​</a:t>
                      </a:r>
                      <a:endParaRPr lang="en-US" sz="1000" b="0" i="0">
                        <a:solidFill>
                          <a:schemeClr val="bg1"/>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bg1">
                        <a:lumMod val="95000"/>
                      </a:schemeClr>
                    </a:solidFill>
                  </a:tcPr>
                </a:tc>
                <a:tc>
                  <a:txBody>
                    <a:bodyPr/>
                    <a:lstStyle/>
                    <a:p>
                      <a:pPr algn="l" fontAlgn="base">
                        <a:lnSpc>
                          <a:spcPts val="2175"/>
                        </a:lnSpc>
                        <a:buNone/>
                      </a:pPr>
                      <a:r>
                        <a:rPr lang="en-US" sz="1000" b="0" i="0">
                          <a:solidFill>
                            <a:schemeClr val="bg1"/>
                          </a:solidFill>
                          <a:effectLst/>
                          <a:latin typeface="Aptos" panose="020B0004020202020204" pitchFamily="34" charset="0"/>
                        </a:rPr>
                        <a:t>Report Writing – Final​</a:t>
                      </a:r>
                      <a:endParaRPr lang="en-US" sz="1000" b="0" i="0">
                        <a:solidFill>
                          <a:schemeClr val="bg1"/>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2972192"/>
                  </a:ext>
                </a:extLst>
              </a:tr>
            </a:tbl>
          </a:graphicData>
        </a:graphic>
      </p:graphicFrame>
      <p:sp>
        <p:nvSpPr>
          <p:cNvPr id="7" name="TextBox 6">
            <a:extLst>
              <a:ext uri="{FF2B5EF4-FFF2-40B4-BE49-F238E27FC236}">
                <a16:creationId xmlns:a16="http://schemas.microsoft.com/office/drawing/2014/main" id="{74EFF69C-2FDE-12CA-7705-D2BC03F4F6D0}"/>
              </a:ext>
            </a:extLst>
          </p:cNvPr>
          <p:cNvSpPr txBox="1"/>
          <p:nvPr/>
        </p:nvSpPr>
        <p:spPr>
          <a:xfrm>
            <a:off x="530714" y="1836213"/>
            <a:ext cx="2248333" cy="307777"/>
          </a:xfrm>
          <a:prstGeom prst="rect">
            <a:avLst/>
          </a:prstGeom>
          <a:noFill/>
        </p:spPr>
        <p:txBody>
          <a:bodyPr wrap="square" rtlCol="0">
            <a:spAutoFit/>
          </a:bodyPr>
          <a:lstStyle/>
          <a:p>
            <a:r>
              <a:rPr lang="en-US" sz="1400" b="1"/>
              <a:t>Phase 1: Planning</a:t>
            </a:r>
          </a:p>
        </p:txBody>
      </p:sp>
      <p:grpSp>
        <p:nvGrpSpPr>
          <p:cNvPr id="8" name="Group 7">
            <a:extLst>
              <a:ext uri="{FF2B5EF4-FFF2-40B4-BE49-F238E27FC236}">
                <a16:creationId xmlns:a16="http://schemas.microsoft.com/office/drawing/2014/main" id="{49F9026B-1A58-1EA5-8605-5D1E223BEB7B}"/>
              </a:ext>
            </a:extLst>
          </p:cNvPr>
          <p:cNvGrpSpPr/>
          <p:nvPr/>
        </p:nvGrpSpPr>
        <p:grpSpPr>
          <a:xfrm>
            <a:off x="3806809" y="2142507"/>
            <a:ext cx="3543734" cy="3654645"/>
            <a:chOff x="3806809" y="2088079"/>
            <a:chExt cx="2248334" cy="2337473"/>
          </a:xfrm>
        </p:grpSpPr>
        <p:pic>
          <p:nvPicPr>
            <p:cNvPr id="9" name="Picture 8" descr="A blue and orange rectangle with white text&#10;&#10;AI-generated content may be incorrect.">
              <a:extLst>
                <a:ext uri="{FF2B5EF4-FFF2-40B4-BE49-F238E27FC236}">
                  <a16:creationId xmlns:a16="http://schemas.microsoft.com/office/drawing/2014/main" id="{A6EBDAA5-9A7E-E5BF-1CC1-C970C83A2F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6809" y="2088079"/>
              <a:ext cx="2248333" cy="1124167"/>
            </a:xfrm>
            <a:prstGeom prst="rect">
              <a:avLst/>
            </a:prstGeom>
          </p:spPr>
        </p:pic>
        <p:pic>
          <p:nvPicPr>
            <p:cNvPr id="11" name="Picture 10" descr="A blue and orange sign&#10;&#10;AI-generated content may be incorrect.">
              <a:extLst>
                <a:ext uri="{FF2B5EF4-FFF2-40B4-BE49-F238E27FC236}">
                  <a16:creationId xmlns:a16="http://schemas.microsoft.com/office/drawing/2014/main" id="{78FA4B0B-1B76-B058-845C-100BA7C92C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6810" y="3301385"/>
              <a:ext cx="2248333" cy="1124167"/>
            </a:xfrm>
            <a:prstGeom prst="rect">
              <a:avLst/>
            </a:prstGeom>
          </p:spPr>
        </p:pic>
      </p:grpSp>
      <p:sp>
        <p:nvSpPr>
          <p:cNvPr id="14" name="TextBox 13">
            <a:extLst>
              <a:ext uri="{FF2B5EF4-FFF2-40B4-BE49-F238E27FC236}">
                <a16:creationId xmlns:a16="http://schemas.microsoft.com/office/drawing/2014/main" id="{C2185F7C-9BE1-D736-6E3D-226AD8FADF43}"/>
              </a:ext>
            </a:extLst>
          </p:cNvPr>
          <p:cNvSpPr txBox="1"/>
          <p:nvPr/>
        </p:nvSpPr>
        <p:spPr>
          <a:xfrm>
            <a:off x="607507" y="4480061"/>
            <a:ext cx="2728818" cy="1323439"/>
          </a:xfrm>
          <a:prstGeom prst="rect">
            <a:avLst/>
          </a:prstGeom>
          <a:solidFill>
            <a:schemeClr val="accent2"/>
          </a:solidFill>
        </p:spPr>
        <p:txBody>
          <a:bodyPr wrap="square" rtlCol="0">
            <a:spAutoFit/>
          </a:bodyPr>
          <a:lstStyle/>
          <a:p>
            <a:pPr algn="ctr">
              <a:spcAft>
                <a:spcPts val="600"/>
              </a:spcAft>
            </a:pPr>
            <a:r>
              <a:rPr lang="en-US" sz="2000" b="1">
                <a:solidFill>
                  <a:schemeClr val="bg1"/>
                </a:solidFill>
              </a:rPr>
              <a:t>If you have not already done so, please complete the survey!</a:t>
            </a:r>
          </a:p>
        </p:txBody>
      </p:sp>
    </p:spTree>
    <p:extLst>
      <p:ext uri="{BB962C8B-B14F-4D97-AF65-F5344CB8AC3E}">
        <p14:creationId xmlns:p14="http://schemas.microsoft.com/office/powerpoint/2010/main" val="3015207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C16DF-3A5B-7B5E-D047-C6C0DDB6524F}"/>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E223DE32-DAD8-711C-CD9A-412CCDE7990B}"/>
              </a:ext>
            </a:extLst>
          </p:cNvPr>
          <p:cNvPicPr>
            <a:picLocks noChangeAspect="1"/>
          </p:cNvPicPr>
          <p:nvPr/>
        </p:nvPicPr>
        <p:blipFill>
          <a:blip r:embed="rId4"/>
          <a:srcRect t="-647" r="-310" b="36897"/>
          <a:stretch>
            <a:fillRect/>
          </a:stretch>
        </p:blipFill>
        <p:spPr>
          <a:xfrm>
            <a:off x="3843338" y="2105527"/>
            <a:ext cx="4705863" cy="2670982"/>
          </a:xfrm>
          <a:prstGeom prst="rect">
            <a:avLst/>
          </a:prstGeom>
          <a:effectLst>
            <a:outerShdw blurRad="50800" dist="38100" dir="2700000">
              <a:srgbClr val="000000">
                <a:alpha val="40000"/>
              </a:srgbClr>
            </a:outerShdw>
          </a:effectLst>
        </p:spPr>
      </p:pic>
      <p:sp>
        <p:nvSpPr>
          <p:cNvPr id="3" name="Title 2">
            <a:extLst>
              <a:ext uri="{FF2B5EF4-FFF2-40B4-BE49-F238E27FC236}">
                <a16:creationId xmlns:a16="http://schemas.microsoft.com/office/drawing/2014/main" id="{823A46B9-0D6E-5690-6E10-E7162A71A560}"/>
              </a:ext>
            </a:extLst>
          </p:cNvPr>
          <p:cNvSpPr>
            <a:spLocks noGrp="1"/>
          </p:cNvSpPr>
          <p:nvPr>
            <p:ph type="title"/>
          </p:nvPr>
        </p:nvSpPr>
        <p:spPr/>
        <p:txBody>
          <a:bodyPr/>
          <a:lstStyle/>
          <a:p>
            <a:r>
              <a:rPr lang="en-US"/>
              <a:t>Status: Task C</a:t>
            </a:r>
          </a:p>
        </p:txBody>
      </p:sp>
      <p:sp>
        <p:nvSpPr>
          <p:cNvPr id="4" name="Footer Placeholder 3">
            <a:extLst>
              <a:ext uri="{FF2B5EF4-FFF2-40B4-BE49-F238E27FC236}">
                <a16:creationId xmlns:a16="http://schemas.microsoft.com/office/drawing/2014/main" id="{45C0409F-79C8-E035-8609-65533EE11655}"/>
              </a:ext>
            </a:extLst>
          </p:cNvPr>
          <p:cNvSpPr>
            <a:spLocks noGrp="1"/>
          </p:cNvSpPr>
          <p:nvPr>
            <p:ph type="ftr" sz="quarter" idx="11"/>
          </p:nvPr>
        </p:nvSpPr>
        <p:spPr/>
        <p:txBody>
          <a:bodyPr/>
          <a:lstStyle/>
          <a:p>
            <a:r>
              <a:rPr lang="en-US"/>
              <a:t>|   CCSWA Full Membership Meeting - RWA Project Update</a:t>
            </a:r>
          </a:p>
        </p:txBody>
      </p:sp>
      <p:sp>
        <p:nvSpPr>
          <p:cNvPr id="5" name="Slide Number Placeholder 4">
            <a:extLst>
              <a:ext uri="{FF2B5EF4-FFF2-40B4-BE49-F238E27FC236}">
                <a16:creationId xmlns:a16="http://schemas.microsoft.com/office/drawing/2014/main" id="{24F4C9D7-0B1C-DD1E-134E-2A88F0543F88}"/>
              </a:ext>
            </a:extLst>
          </p:cNvPr>
          <p:cNvSpPr>
            <a:spLocks noGrp="1"/>
          </p:cNvSpPr>
          <p:nvPr>
            <p:ph type="sldNum" sz="quarter" idx="12"/>
          </p:nvPr>
        </p:nvSpPr>
        <p:spPr/>
        <p:txBody>
          <a:bodyPr/>
          <a:lstStyle/>
          <a:p>
            <a:fld id="{C51725DB-7C56-44B2-B504-37AA2448D253}" type="slidenum">
              <a:rPr lang="en-US" smtClean="0"/>
              <a:pPr/>
              <a:t>8</a:t>
            </a:fld>
            <a:endParaRPr lang="en-US"/>
          </a:p>
        </p:txBody>
      </p:sp>
      <p:pic>
        <p:nvPicPr>
          <p:cNvPr id="8" name="Picture 7" descr="A screenshot of a questionnaire&#10;&#10;AI-generated content may be incorrect.">
            <a:extLst>
              <a:ext uri="{FF2B5EF4-FFF2-40B4-BE49-F238E27FC236}">
                <a16:creationId xmlns:a16="http://schemas.microsoft.com/office/drawing/2014/main" id="{4580EC12-8880-0DC9-FC8A-4FC8807D8022}"/>
              </a:ext>
            </a:extLst>
          </p:cNvPr>
          <p:cNvPicPr>
            <a:picLocks noChangeAspect="1"/>
          </p:cNvPicPr>
          <p:nvPr/>
        </p:nvPicPr>
        <p:blipFill>
          <a:blip r:embed="rId5"/>
          <a:srcRect t="67" r="1220" b="55000"/>
          <a:stretch>
            <a:fillRect/>
          </a:stretch>
        </p:blipFill>
        <p:spPr>
          <a:xfrm>
            <a:off x="5244913" y="3158290"/>
            <a:ext cx="4705103" cy="2209356"/>
          </a:xfrm>
          <a:prstGeom prst="rect">
            <a:avLst/>
          </a:prstGeom>
          <a:effectLst>
            <a:outerShdw blurRad="50800" dist="38100" dir="2700000">
              <a:srgbClr val="000000">
                <a:alpha val="40000"/>
              </a:srgbClr>
            </a:outerShdw>
          </a:effectLst>
        </p:spPr>
      </p:pic>
      <p:sp>
        <p:nvSpPr>
          <p:cNvPr id="11" name="TextBox 10">
            <a:extLst>
              <a:ext uri="{FF2B5EF4-FFF2-40B4-BE49-F238E27FC236}">
                <a16:creationId xmlns:a16="http://schemas.microsoft.com/office/drawing/2014/main" id="{099513DC-FE46-EC86-424B-9B4098F4304E}"/>
              </a:ext>
            </a:extLst>
          </p:cNvPr>
          <p:cNvSpPr txBox="1"/>
          <p:nvPr/>
        </p:nvSpPr>
        <p:spPr>
          <a:xfrm>
            <a:off x="283141" y="2107149"/>
            <a:ext cx="3301608" cy="2123658"/>
          </a:xfrm>
          <a:prstGeom prst="rect">
            <a:avLst/>
          </a:prstGeom>
          <a:solidFill>
            <a:srgbClr val="9DAE3A"/>
          </a:solidFill>
        </p:spPr>
        <p:txBody>
          <a:bodyPr rot="0" spcFirstLastPara="0" vertOverflow="overflow" horzOverflow="overflow" vert="horz" wrap="square" lIns="137160" tIns="137160" rIns="137160" bIns="137160" numCol="1" spcCol="0" rtlCol="0" fromWordArt="0" anchor="t" anchorCtr="0" forceAA="0" compatLnSpc="1">
            <a:prstTxWarp prst="textNoShape">
              <a:avLst/>
            </a:prstTxWarp>
            <a:spAutoFit/>
          </a:bodyPr>
          <a:lstStyle/>
          <a:p>
            <a:r>
              <a:rPr lang="en-US" sz="2000" b="1">
                <a:solidFill>
                  <a:srgbClr val="FFFFFF"/>
                </a:solidFill>
                <a:latin typeface="Aptos Display"/>
                <a:ea typeface="Source Sans Pro"/>
              </a:rPr>
              <a:t>SURVEY GOAL</a:t>
            </a:r>
            <a:r>
              <a:rPr lang="en-US" sz="2000">
                <a:solidFill>
                  <a:srgbClr val="FFFFFF"/>
                </a:solidFill>
                <a:latin typeface="Aptos Display"/>
                <a:ea typeface="Source Sans Pro"/>
              </a:rPr>
              <a:t>: to identify local municipal needs &amp; challenges to inform the Planning Report and determine action items for the Implementation Phase. </a:t>
            </a:r>
          </a:p>
        </p:txBody>
      </p:sp>
      <p:pic>
        <p:nvPicPr>
          <p:cNvPr id="9" name="Picture 8">
            <a:extLst>
              <a:ext uri="{FF2B5EF4-FFF2-40B4-BE49-F238E27FC236}">
                <a16:creationId xmlns:a16="http://schemas.microsoft.com/office/drawing/2014/main" id="{234A91C5-11A8-CA07-475C-6118B6D441B0}"/>
              </a:ext>
            </a:extLst>
          </p:cNvPr>
          <p:cNvPicPr>
            <a:picLocks noChangeAspect="1"/>
          </p:cNvPicPr>
          <p:nvPr/>
        </p:nvPicPr>
        <p:blipFill>
          <a:blip r:embed="rId6"/>
          <a:srcRect t="140" r="308" b="53962"/>
          <a:stretch>
            <a:fillRect/>
          </a:stretch>
        </p:blipFill>
        <p:spPr>
          <a:xfrm>
            <a:off x="7064542" y="4138572"/>
            <a:ext cx="4690320" cy="1761837"/>
          </a:xfrm>
          <a:prstGeom prst="rect">
            <a:avLst/>
          </a:prstGeom>
          <a:effectLst>
            <a:outerShdw blurRad="50800" dist="38100" dir="2700000">
              <a:srgbClr val="000000">
                <a:alpha val="40000"/>
              </a:srgbClr>
            </a:outerShdw>
          </a:effectLst>
        </p:spPr>
      </p:pic>
    </p:spTree>
    <p:extLst>
      <p:ext uri="{BB962C8B-B14F-4D97-AF65-F5344CB8AC3E}">
        <p14:creationId xmlns:p14="http://schemas.microsoft.com/office/powerpoint/2010/main" val="1981984353"/>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4A44B-EF15-4AE5-75DC-257359574F5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4B3396-1529-FC2C-63B8-2831EE221540}"/>
              </a:ext>
            </a:extLst>
          </p:cNvPr>
          <p:cNvSpPr>
            <a:spLocks noGrp="1"/>
          </p:cNvSpPr>
          <p:nvPr>
            <p:ph idx="1"/>
          </p:nvPr>
        </p:nvSpPr>
        <p:spPr>
          <a:xfrm>
            <a:off x="3715530" y="1836213"/>
            <a:ext cx="4623726" cy="3922514"/>
          </a:xfrm>
        </p:spPr>
        <p:txBody>
          <a:bodyPr vert="horz" lIns="91440" tIns="45720" rIns="91440" bIns="45720" rtlCol="0" anchor="t">
            <a:normAutofit/>
          </a:bodyPr>
          <a:lstStyle/>
          <a:p>
            <a:pPr>
              <a:buFont typeface="Wingdings" panose="05000000000000000000" pitchFamily="2" charset="2"/>
              <a:buChar char="ü"/>
            </a:pPr>
            <a:r>
              <a:rPr lang="en-US"/>
              <a:t>Draft TOC (High Level) submitted to Robyn10/10</a:t>
            </a:r>
          </a:p>
          <a:p>
            <a:pPr>
              <a:buFont typeface="Wingdings" panose="05000000000000000000" pitchFamily="2" charset="2"/>
              <a:buChar char="ü"/>
            </a:pPr>
            <a:r>
              <a:rPr lang="en-US"/>
              <a:t>Final TOC will be informed by survey results &amp; budgetary limitations </a:t>
            </a:r>
          </a:p>
          <a:p>
            <a:pPr>
              <a:buFont typeface="Wingdings" panose="05000000000000000000" pitchFamily="2" charset="2"/>
              <a:buChar char="ü"/>
            </a:pPr>
            <a:r>
              <a:rPr lang="en-US">
                <a:solidFill>
                  <a:srgbClr val="000000"/>
                </a:solidFill>
                <a:latin typeface="Aptos" panose="02110004020202020204"/>
                <a:cs typeface="Segoe UI"/>
              </a:rPr>
              <a:t>TOC will be finalized as survey data analysis is completed, with a goal of a final TOC deliverable by end of October</a:t>
            </a:r>
          </a:p>
          <a:p>
            <a:pPr>
              <a:buFont typeface="Wingdings" panose="05000000000000000000" pitchFamily="2" charset="2"/>
              <a:buChar char="ü"/>
            </a:pPr>
            <a:r>
              <a:rPr lang="en-US"/>
              <a:t>Budget – On Target</a:t>
            </a:r>
            <a:endParaRPr lang="en-US" sz="2000"/>
          </a:p>
        </p:txBody>
      </p:sp>
      <p:sp>
        <p:nvSpPr>
          <p:cNvPr id="3" name="Title 2">
            <a:extLst>
              <a:ext uri="{FF2B5EF4-FFF2-40B4-BE49-F238E27FC236}">
                <a16:creationId xmlns:a16="http://schemas.microsoft.com/office/drawing/2014/main" id="{0AC50B75-74E9-0676-7D36-58F17528D1BE}"/>
              </a:ext>
            </a:extLst>
          </p:cNvPr>
          <p:cNvSpPr>
            <a:spLocks noGrp="1"/>
          </p:cNvSpPr>
          <p:nvPr>
            <p:ph type="title"/>
          </p:nvPr>
        </p:nvSpPr>
        <p:spPr/>
        <p:txBody>
          <a:bodyPr/>
          <a:lstStyle/>
          <a:p>
            <a:r>
              <a:rPr lang="en-US"/>
              <a:t>Status: Task D</a:t>
            </a:r>
          </a:p>
        </p:txBody>
      </p:sp>
      <p:sp>
        <p:nvSpPr>
          <p:cNvPr id="4" name="Footer Placeholder 3">
            <a:extLst>
              <a:ext uri="{FF2B5EF4-FFF2-40B4-BE49-F238E27FC236}">
                <a16:creationId xmlns:a16="http://schemas.microsoft.com/office/drawing/2014/main" id="{F149CB8C-B9F9-25F3-0C41-BC90340A1FD4}"/>
              </a:ext>
            </a:extLst>
          </p:cNvPr>
          <p:cNvSpPr>
            <a:spLocks noGrp="1"/>
          </p:cNvSpPr>
          <p:nvPr>
            <p:ph type="ftr" sz="quarter" idx="11"/>
          </p:nvPr>
        </p:nvSpPr>
        <p:spPr/>
        <p:txBody>
          <a:bodyPr/>
          <a:lstStyle/>
          <a:p>
            <a:r>
              <a:rPr lang="en-US"/>
              <a:t>|   CCSWA Full Membership Meeting - RWA Project Update</a:t>
            </a:r>
          </a:p>
        </p:txBody>
      </p:sp>
      <p:sp>
        <p:nvSpPr>
          <p:cNvPr id="5" name="Slide Number Placeholder 4">
            <a:extLst>
              <a:ext uri="{FF2B5EF4-FFF2-40B4-BE49-F238E27FC236}">
                <a16:creationId xmlns:a16="http://schemas.microsoft.com/office/drawing/2014/main" id="{DB66C7F2-F31B-F985-3DA3-29044657583C}"/>
              </a:ext>
            </a:extLst>
          </p:cNvPr>
          <p:cNvSpPr>
            <a:spLocks noGrp="1"/>
          </p:cNvSpPr>
          <p:nvPr>
            <p:ph type="sldNum" sz="quarter" idx="12"/>
          </p:nvPr>
        </p:nvSpPr>
        <p:spPr/>
        <p:txBody>
          <a:bodyPr/>
          <a:lstStyle/>
          <a:p>
            <a:fld id="{C51725DB-7C56-44B2-B504-37AA2448D253}" type="slidenum">
              <a:rPr lang="en-US" smtClean="0"/>
              <a:pPr/>
              <a:t>9</a:t>
            </a:fld>
            <a:endParaRPr lang="en-US"/>
          </a:p>
        </p:txBody>
      </p:sp>
      <p:graphicFrame>
        <p:nvGraphicFramePr>
          <p:cNvPr id="6" name="Content Placeholder 10">
            <a:extLst>
              <a:ext uri="{FF2B5EF4-FFF2-40B4-BE49-F238E27FC236}">
                <a16:creationId xmlns:a16="http://schemas.microsoft.com/office/drawing/2014/main" id="{F0215997-F639-6AF9-3B1F-629868F84CC1}"/>
              </a:ext>
            </a:extLst>
          </p:cNvPr>
          <p:cNvGraphicFramePr>
            <a:graphicFrameLocks/>
          </p:cNvGraphicFramePr>
          <p:nvPr>
            <p:extLst>
              <p:ext uri="{D42A27DB-BD31-4B8C-83A1-F6EECF244321}">
                <p14:modId xmlns:p14="http://schemas.microsoft.com/office/powerpoint/2010/main" val="3286534427"/>
              </p:ext>
            </p:extLst>
          </p:nvPr>
        </p:nvGraphicFramePr>
        <p:xfrm>
          <a:off x="607507" y="2178533"/>
          <a:ext cx="2728818" cy="2011681"/>
        </p:xfrm>
        <a:graphic>
          <a:graphicData uri="http://schemas.openxmlformats.org/drawingml/2006/table">
            <a:tbl>
              <a:tblPr/>
              <a:tblGrid>
                <a:gridCol w="433730">
                  <a:extLst>
                    <a:ext uri="{9D8B030D-6E8A-4147-A177-3AD203B41FA5}">
                      <a16:colId xmlns:a16="http://schemas.microsoft.com/office/drawing/2014/main" val="1094147769"/>
                    </a:ext>
                  </a:extLst>
                </a:gridCol>
                <a:gridCol w="2295088">
                  <a:extLst>
                    <a:ext uri="{9D8B030D-6E8A-4147-A177-3AD203B41FA5}">
                      <a16:colId xmlns:a16="http://schemas.microsoft.com/office/drawing/2014/main" val="2725617958"/>
                    </a:ext>
                  </a:extLst>
                </a:gridCol>
              </a:tblGrid>
              <a:tr h="287383">
                <a:tc>
                  <a:txBody>
                    <a:bodyPr/>
                    <a:lstStyle/>
                    <a:p>
                      <a:pPr algn="ctr" fontAlgn="base">
                        <a:lnSpc>
                          <a:spcPts val="2175"/>
                        </a:lnSpc>
                        <a:buNone/>
                      </a:pPr>
                      <a:r>
                        <a:rPr lang="en-US" sz="1000" b="1" i="0">
                          <a:solidFill>
                            <a:srgbClr val="FFFFFF"/>
                          </a:solidFill>
                          <a:effectLst/>
                          <a:latin typeface="Aptos" panose="020B0004020202020204" pitchFamily="34" charset="0"/>
                        </a:rPr>
                        <a:t>Task​</a:t>
                      </a:r>
                      <a:endParaRPr lang="en-US" sz="1000" b="1" i="0">
                        <a:solidFill>
                          <a:srgbClr val="FFFFFF"/>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30480" cap="flat" cmpd="sng" algn="ctr">
                      <a:solidFill>
                        <a:srgbClr val="FFFFFF"/>
                      </a:solidFill>
                      <a:prstDash val="solid"/>
                      <a:round/>
                      <a:headEnd type="none" w="med" len="med"/>
                      <a:tailEnd type="none" w="med" len="med"/>
                    </a:lnB>
                    <a:solidFill>
                      <a:srgbClr val="5F809C"/>
                    </a:solidFill>
                  </a:tcPr>
                </a:tc>
                <a:tc>
                  <a:txBody>
                    <a:bodyPr/>
                    <a:lstStyle/>
                    <a:p>
                      <a:pPr algn="l" fontAlgn="base">
                        <a:lnSpc>
                          <a:spcPts val="2175"/>
                        </a:lnSpc>
                        <a:buNone/>
                      </a:pPr>
                      <a:r>
                        <a:rPr lang="en-US" sz="1000" b="1" i="0">
                          <a:solidFill>
                            <a:srgbClr val="FFFFFF"/>
                          </a:solidFill>
                          <a:effectLst/>
                          <a:latin typeface="Aptos" panose="020B0004020202020204" pitchFamily="34" charset="0"/>
                        </a:rPr>
                        <a:t>Description​</a:t>
                      </a:r>
                      <a:endParaRPr lang="en-US" sz="1000" b="1" i="0">
                        <a:solidFill>
                          <a:srgbClr val="FFFFFF"/>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30480" cap="flat" cmpd="sng" algn="ctr">
                      <a:solidFill>
                        <a:srgbClr val="FFFFFF"/>
                      </a:solidFill>
                      <a:prstDash val="solid"/>
                      <a:round/>
                      <a:headEnd type="none" w="med" len="med"/>
                      <a:tailEnd type="none" w="med" len="med"/>
                    </a:lnB>
                    <a:solidFill>
                      <a:srgbClr val="5F809C"/>
                    </a:solidFill>
                  </a:tcPr>
                </a:tc>
                <a:extLst>
                  <a:ext uri="{0D108BD9-81ED-4DB2-BD59-A6C34878D82A}">
                    <a16:rowId xmlns:a16="http://schemas.microsoft.com/office/drawing/2014/main" val="2579357890"/>
                  </a:ext>
                </a:extLst>
              </a:tr>
              <a:tr h="287383">
                <a:tc>
                  <a:txBody>
                    <a:bodyPr/>
                    <a:lstStyle/>
                    <a:p>
                      <a:pPr algn="ctr" fontAlgn="base">
                        <a:lnSpc>
                          <a:spcPts val="2175"/>
                        </a:lnSpc>
                        <a:buNone/>
                      </a:pPr>
                      <a:r>
                        <a:rPr lang="en-US" sz="1000" b="0" i="0">
                          <a:solidFill>
                            <a:schemeClr val="bg1"/>
                          </a:solidFill>
                          <a:effectLst/>
                          <a:latin typeface="Aptos" panose="020B0004020202020204" pitchFamily="34" charset="0"/>
                        </a:rPr>
                        <a:t>A​</a:t>
                      </a:r>
                      <a:endParaRPr lang="en-US" sz="1000" b="0" i="0">
                        <a:solidFill>
                          <a:schemeClr val="bg1"/>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30480"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bg1">
                        <a:lumMod val="95000"/>
                      </a:schemeClr>
                    </a:solidFill>
                  </a:tcPr>
                </a:tc>
                <a:tc>
                  <a:txBody>
                    <a:bodyPr/>
                    <a:lstStyle/>
                    <a:p>
                      <a:pPr algn="l" fontAlgn="base">
                        <a:lnSpc>
                          <a:spcPts val="2175"/>
                        </a:lnSpc>
                        <a:buNone/>
                      </a:pPr>
                      <a:r>
                        <a:rPr lang="en-US" sz="1000" b="0" i="0">
                          <a:solidFill>
                            <a:schemeClr val="bg1"/>
                          </a:solidFill>
                          <a:effectLst/>
                          <a:latin typeface="Aptos" panose="020B0004020202020204" pitchFamily="34" charset="0"/>
                        </a:rPr>
                        <a:t>Literature Review &amp; Data Collection​</a:t>
                      </a:r>
                      <a:endParaRPr lang="en-US" sz="1000" b="0" i="0">
                        <a:solidFill>
                          <a:schemeClr val="bg1"/>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30480"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67041118"/>
                  </a:ext>
                </a:extLst>
              </a:tr>
              <a:tr h="287383">
                <a:tc>
                  <a:txBody>
                    <a:bodyPr/>
                    <a:lstStyle/>
                    <a:p>
                      <a:pPr algn="ctr" fontAlgn="base">
                        <a:lnSpc>
                          <a:spcPts val="2175"/>
                        </a:lnSpc>
                        <a:buNone/>
                      </a:pPr>
                      <a:r>
                        <a:rPr lang="en-US" sz="1000" b="0" i="0">
                          <a:solidFill>
                            <a:schemeClr val="bg1"/>
                          </a:solidFill>
                          <a:effectLst/>
                          <a:latin typeface="Aptos" panose="020B0004020202020204" pitchFamily="34" charset="0"/>
                        </a:rPr>
                        <a:t>B​</a:t>
                      </a:r>
                      <a:endParaRPr lang="en-US" sz="1000" b="0" i="0">
                        <a:solidFill>
                          <a:schemeClr val="bg1"/>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bg1">
                        <a:lumMod val="95000"/>
                      </a:schemeClr>
                    </a:solidFill>
                  </a:tcPr>
                </a:tc>
                <a:tc>
                  <a:txBody>
                    <a:bodyPr/>
                    <a:lstStyle/>
                    <a:p>
                      <a:pPr algn="l" fontAlgn="base">
                        <a:lnSpc>
                          <a:spcPts val="2175"/>
                        </a:lnSpc>
                        <a:buNone/>
                      </a:pPr>
                      <a:r>
                        <a:rPr lang="en-US" sz="1000" b="0" i="0">
                          <a:solidFill>
                            <a:schemeClr val="bg1"/>
                          </a:solidFill>
                          <a:effectLst/>
                          <a:latin typeface="Aptos" panose="020B0004020202020204" pitchFamily="34" charset="0"/>
                        </a:rPr>
                        <a:t>Meetings​</a:t>
                      </a:r>
                      <a:endParaRPr lang="en-US" sz="1000" b="0" i="0">
                        <a:solidFill>
                          <a:schemeClr val="bg1"/>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003381"/>
                  </a:ext>
                </a:extLst>
              </a:tr>
              <a:tr h="287383">
                <a:tc>
                  <a:txBody>
                    <a:bodyPr/>
                    <a:lstStyle/>
                    <a:p>
                      <a:pPr algn="ctr" fontAlgn="base">
                        <a:lnSpc>
                          <a:spcPts val="2175"/>
                        </a:lnSpc>
                        <a:buNone/>
                      </a:pPr>
                      <a:r>
                        <a:rPr lang="en-US" sz="1000" b="0" i="0">
                          <a:solidFill>
                            <a:schemeClr val="bg1"/>
                          </a:solidFill>
                          <a:effectLst/>
                          <a:latin typeface="Aptos" panose="020B0004020202020204" pitchFamily="34" charset="0"/>
                        </a:rPr>
                        <a:t>C​</a:t>
                      </a:r>
                      <a:endParaRPr lang="en-US" sz="1000" b="0" i="0">
                        <a:solidFill>
                          <a:schemeClr val="bg1"/>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bg1">
                        <a:lumMod val="95000"/>
                      </a:schemeClr>
                    </a:solidFill>
                  </a:tcPr>
                </a:tc>
                <a:tc>
                  <a:txBody>
                    <a:bodyPr/>
                    <a:lstStyle/>
                    <a:p>
                      <a:pPr algn="l" fontAlgn="base">
                        <a:lnSpc>
                          <a:spcPts val="2175"/>
                        </a:lnSpc>
                        <a:buNone/>
                      </a:pPr>
                      <a:r>
                        <a:rPr lang="en-US" sz="1000" b="0" i="0">
                          <a:solidFill>
                            <a:schemeClr val="bg1"/>
                          </a:solidFill>
                          <a:effectLst/>
                          <a:latin typeface="Aptos" panose="020B0004020202020204" pitchFamily="34" charset="0"/>
                        </a:rPr>
                        <a:t>CRCOG Member Survey​</a:t>
                      </a:r>
                      <a:endParaRPr lang="en-US" sz="1000" b="0" i="0">
                        <a:solidFill>
                          <a:schemeClr val="bg1"/>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92882312"/>
                  </a:ext>
                </a:extLst>
              </a:tr>
              <a:tr h="287383">
                <a:tc>
                  <a:txBody>
                    <a:bodyPr/>
                    <a:lstStyle/>
                    <a:p>
                      <a:pPr algn="ctr" fontAlgn="base">
                        <a:lnSpc>
                          <a:spcPts val="2175"/>
                        </a:lnSpc>
                        <a:buNone/>
                      </a:pPr>
                      <a:r>
                        <a:rPr lang="en-US" sz="1000" b="0" i="0">
                          <a:solidFill>
                            <a:schemeClr val="tx1"/>
                          </a:solidFill>
                          <a:effectLst/>
                          <a:latin typeface="Aptos" panose="020B0004020202020204" pitchFamily="34" charset="0"/>
                        </a:rPr>
                        <a:t>D​</a:t>
                      </a:r>
                      <a:endParaRPr lang="en-US" sz="1000" b="0" i="0">
                        <a:solidFill>
                          <a:schemeClr val="tx1"/>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tx2">
                        <a:lumMod val="10000"/>
                        <a:lumOff val="90000"/>
                      </a:schemeClr>
                    </a:solidFill>
                  </a:tcPr>
                </a:tc>
                <a:tc>
                  <a:txBody>
                    <a:bodyPr/>
                    <a:lstStyle/>
                    <a:p>
                      <a:pPr algn="l" fontAlgn="base">
                        <a:lnSpc>
                          <a:spcPts val="2175"/>
                        </a:lnSpc>
                        <a:buNone/>
                      </a:pPr>
                      <a:r>
                        <a:rPr lang="en-US" sz="1000" b="0" i="0">
                          <a:solidFill>
                            <a:schemeClr val="tx1"/>
                          </a:solidFill>
                          <a:effectLst/>
                          <a:latin typeface="Aptos" panose="020B0004020202020204" pitchFamily="34" charset="0"/>
                        </a:rPr>
                        <a:t>Plan Development​</a:t>
                      </a:r>
                      <a:endParaRPr lang="en-US" sz="1000" b="0" i="0">
                        <a:solidFill>
                          <a:schemeClr val="tx1"/>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17766409"/>
                  </a:ext>
                </a:extLst>
              </a:tr>
              <a:tr h="287383">
                <a:tc>
                  <a:txBody>
                    <a:bodyPr/>
                    <a:lstStyle/>
                    <a:p>
                      <a:pPr algn="ctr" fontAlgn="base">
                        <a:lnSpc>
                          <a:spcPts val="2175"/>
                        </a:lnSpc>
                        <a:buNone/>
                      </a:pPr>
                      <a:r>
                        <a:rPr lang="en-US" sz="1000" b="0" i="0">
                          <a:solidFill>
                            <a:schemeClr val="bg1"/>
                          </a:solidFill>
                          <a:effectLst/>
                          <a:latin typeface="Aptos" panose="020B0004020202020204" pitchFamily="34" charset="0"/>
                        </a:rPr>
                        <a:t>E​</a:t>
                      </a:r>
                      <a:endParaRPr lang="en-US" sz="1000" b="0" i="0">
                        <a:solidFill>
                          <a:schemeClr val="bg1"/>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bg1">
                        <a:lumMod val="95000"/>
                      </a:schemeClr>
                    </a:solidFill>
                  </a:tcPr>
                </a:tc>
                <a:tc>
                  <a:txBody>
                    <a:bodyPr/>
                    <a:lstStyle/>
                    <a:p>
                      <a:pPr algn="l" fontAlgn="base">
                        <a:lnSpc>
                          <a:spcPts val="2175"/>
                        </a:lnSpc>
                        <a:buNone/>
                      </a:pPr>
                      <a:r>
                        <a:rPr lang="en-US" sz="1000" b="0" i="0">
                          <a:solidFill>
                            <a:schemeClr val="bg1"/>
                          </a:solidFill>
                          <a:effectLst/>
                          <a:latin typeface="Aptos" panose="020B0004020202020204" pitchFamily="34" charset="0"/>
                        </a:rPr>
                        <a:t>Report Writing – Draft​</a:t>
                      </a:r>
                      <a:endParaRPr lang="en-US" sz="1000" b="0" i="0">
                        <a:solidFill>
                          <a:schemeClr val="bg1"/>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28848787"/>
                  </a:ext>
                </a:extLst>
              </a:tr>
              <a:tr h="287383">
                <a:tc>
                  <a:txBody>
                    <a:bodyPr/>
                    <a:lstStyle/>
                    <a:p>
                      <a:pPr algn="ctr" fontAlgn="base">
                        <a:lnSpc>
                          <a:spcPts val="2175"/>
                        </a:lnSpc>
                        <a:buNone/>
                      </a:pPr>
                      <a:r>
                        <a:rPr lang="en-US" sz="1000" b="0" i="0">
                          <a:solidFill>
                            <a:schemeClr val="bg1"/>
                          </a:solidFill>
                          <a:effectLst/>
                          <a:latin typeface="Aptos" panose="020B0004020202020204" pitchFamily="34" charset="0"/>
                        </a:rPr>
                        <a:t>F​</a:t>
                      </a:r>
                      <a:endParaRPr lang="en-US" sz="1000" b="0" i="0">
                        <a:solidFill>
                          <a:schemeClr val="bg1"/>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bg1">
                        <a:lumMod val="95000"/>
                      </a:schemeClr>
                    </a:solidFill>
                  </a:tcPr>
                </a:tc>
                <a:tc>
                  <a:txBody>
                    <a:bodyPr/>
                    <a:lstStyle/>
                    <a:p>
                      <a:pPr algn="l" fontAlgn="base">
                        <a:lnSpc>
                          <a:spcPts val="2175"/>
                        </a:lnSpc>
                        <a:buNone/>
                      </a:pPr>
                      <a:r>
                        <a:rPr lang="en-US" sz="1000" b="0" i="0">
                          <a:solidFill>
                            <a:schemeClr val="bg1"/>
                          </a:solidFill>
                          <a:effectLst/>
                          <a:latin typeface="Aptos" panose="020B0004020202020204" pitchFamily="34" charset="0"/>
                        </a:rPr>
                        <a:t>Report Writing – Final​</a:t>
                      </a:r>
                      <a:endParaRPr lang="en-US" sz="1000" b="0" i="0">
                        <a:solidFill>
                          <a:schemeClr val="bg1"/>
                        </a:solidFill>
                        <a:effectLst/>
                      </a:endParaRPr>
                    </a:p>
                  </a:txBody>
                  <a:tcPr marL="45720" marR="45720" marT="0" marB="0">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2972192"/>
                  </a:ext>
                </a:extLst>
              </a:tr>
            </a:tbl>
          </a:graphicData>
        </a:graphic>
      </p:graphicFrame>
      <p:sp>
        <p:nvSpPr>
          <p:cNvPr id="7" name="TextBox 6">
            <a:extLst>
              <a:ext uri="{FF2B5EF4-FFF2-40B4-BE49-F238E27FC236}">
                <a16:creationId xmlns:a16="http://schemas.microsoft.com/office/drawing/2014/main" id="{42DFEB8F-9EA0-6E6C-ACBE-68EDA813C901}"/>
              </a:ext>
            </a:extLst>
          </p:cNvPr>
          <p:cNvSpPr txBox="1"/>
          <p:nvPr/>
        </p:nvSpPr>
        <p:spPr>
          <a:xfrm>
            <a:off x="530714" y="1836213"/>
            <a:ext cx="2248333" cy="307777"/>
          </a:xfrm>
          <a:prstGeom prst="rect">
            <a:avLst/>
          </a:prstGeom>
          <a:noFill/>
        </p:spPr>
        <p:txBody>
          <a:bodyPr wrap="square" rtlCol="0">
            <a:spAutoFit/>
          </a:bodyPr>
          <a:lstStyle/>
          <a:p>
            <a:r>
              <a:rPr lang="en-US" sz="1400" b="1"/>
              <a:t>Phase 1: Planning</a:t>
            </a:r>
          </a:p>
        </p:txBody>
      </p:sp>
      <p:grpSp>
        <p:nvGrpSpPr>
          <p:cNvPr id="23" name="Group 22">
            <a:extLst>
              <a:ext uri="{FF2B5EF4-FFF2-40B4-BE49-F238E27FC236}">
                <a16:creationId xmlns:a16="http://schemas.microsoft.com/office/drawing/2014/main" id="{1AAA6A7A-DEEE-5AA4-1E7A-9725137FB311}"/>
              </a:ext>
            </a:extLst>
          </p:cNvPr>
          <p:cNvGrpSpPr/>
          <p:nvPr/>
        </p:nvGrpSpPr>
        <p:grpSpPr>
          <a:xfrm>
            <a:off x="8733991" y="2178533"/>
            <a:ext cx="2850502" cy="3024082"/>
            <a:chOff x="8733991" y="2178533"/>
            <a:chExt cx="2850502" cy="3024082"/>
          </a:xfrm>
        </p:grpSpPr>
        <p:pic>
          <p:nvPicPr>
            <p:cNvPr id="19" name="Picture 18">
              <a:extLst>
                <a:ext uri="{FF2B5EF4-FFF2-40B4-BE49-F238E27FC236}">
                  <a16:creationId xmlns:a16="http://schemas.microsoft.com/office/drawing/2014/main" id="{F24BD4EB-0DE4-BAB9-E552-3CE9804356CB}"/>
                </a:ext>
              </a:extLst>
            </p:cNvPr>
            <p:cNvPicPr>
              <a:picLocks noChangeAspect="1"/>
            </p:cNvPicPr>
            <p:nvPr/>
          </p:nvPicPr>
          <p:blipFill>
            <a:blip r:embed="rId3"/>
            <a:stretch>
              <a:fillRect/>
            </a:stretch>
          </p:blipFill>
          <p:spPr>
            <a:xfrm>
              <a:off x="8733991" y="2752427"/>
              <a:ext cx="1882776" cy="2450188"/>
            </a:xfrm>
            <a:prstGeom prst="rect">
              <a:avLst/>
            </a:prstGeom>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955E1647-DD0B-5EF0-CCA6-0A35B2D82CC4}"/>
                </a:ext>
              </a:extLst>
            </p:cNvPr>
            <p:cNvPicPr>
              <a:picLocks noChangeAspect="1"/>
            </p:cNvPicPr>
            <p:nvPr/>
          </p:nvPicPr>
          <p:blipFill>
            <a:blip r:embed="rId4"/>
            <a:stretch>
              <a:fillRect/>
            </a:stretch>
          </p:blipFill>
          <p:spPr>
            <a:xfrm>
              <a:off x="9048669" y="2540115"/>
              <a:ext cx="1868038" cy="2431765"/>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165B9743-C1B2-0841-5A03-83962925EB10}"/>
                </a:ext>
              </a:extLst>
            </p:cNvPr>
            <p:cNvPicPr>
              <a:picLocks noChangeAspect="1"/>
            </p:cNvPicPr>
            <p:nvPr/>
          </p:nvPicPr>
          <p:blipFill>
            <a:blip r:embed="rId5"/>
            <a:stretch>
              <a:fillRect/>
            </a:stretch>
          </p:blipFill>
          <p:spPr>
            <a:xfrm>
              <a:off x="9378877" y="2345511"/>
              <a:ext cx="1875407" cy="2428081"/>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1B52357C-F40F-B372-2A6A-0F30933383CE}"/>
                </a:ext>
              </a:extLst>
            </p:cNvPr>
            <p:cNvPicPr>
              <a:picLocks noChangeAspect="1"/>
            </p:cNvPicPr>
            <p:nvPr/>
          </p:nvPicPr>
          <p:blipFill>
            <a:blip r:embed="rId6"/>
            <a:stretch>
              <a:fillRect/>
            </a:stretch>
          </p:blipFill>
          <p:spPr>
            <a:xfrm>
              <a:off x="9705402" y="2178533"/>
              <a:ext cx="1879091" cy="2402289"/>
            </a:xfrm>
            <a:prstGeom prst="rect">
              <a:avLst/>
            </a:prstGeom>
            <a:effectLst>
              <a:outerShdw blurRad="50800" dist="38100" dir="2700000" algn="tl" rotWithShape="0">
                <a:prstClr val="black">
                  <a:alpha val="40000"/>
                </a:prstClr>
              </a:outerShdw>
            </a:effectLst>
          </p:spPr>
        </p:pic>
        <p:sp>
          <p:nvSpPr>
            <p:cNvPr id="21" name="TextBox 20">
              <a:extLst>
                <a:ext uri="{FF2B5EF4-FFF2-40B4-BE49-F238E27FC236}">
                  <a16:creationId xmlns:a16="http://schemas.microsoft.com/office/drawing/2014/main" id="{EA47E78D-7F35-6FD9-9C78-483429473768}"/>
                </a:ext>
              </a:extLst>
            </p:cNvPr>
            <p:cNvSpPr txBox="1"/>
            <p:nvPr/>
          </p:nvSpPr>
          <p:spPr>
            <a:xfrm rot="19504831">
              <a:off x="9996217" y="2958800"/>
              <a:ext cx="1317522" cy="461665"/>
            </a:xfrm>
            <a:prstGeom prst="rect">
              <a:avLst/>
            </a:prstGeom>
            <a:noFill/>
          </p:spPr>
          <p:txBody>
            <a:bodyPr wrap="square" rtlCol="0">
              <a:spAutoFit/>
            </a:bodyPr>
            <a:lstStyle/>
            <a:p>
              <a:pPr algn="ctr"/>
              <a:r>
                <a:rPr lang="en-US" sz="2400" b="1">
                  <a:solidFill>
                    <a:schemeClr val="bg1">
                      <a:lumMod val="85000"/>
                    </a:schemeClr>
                  </a:solidFill>
                </a:rPr>
                <a:t>DRAFT</a:t>
              </a:r>
            </a:p>
          </p:txBody>
        </p:sp>
      </p:grpSp>
    </p:spTree>
    <p:extLst>
      <p:ext uri="{BB962C8B-B14F-4D97-AF65-F5344CB8AC3E}">
        <p14:creationId xmlns:p14="http://schemas.microsoft.com/office/powerpoint/2010/main" val="1290653672"/>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680E7957483124B9A8EADD6CFC51CF2" ma:contentTypeVersion="10" ma:contentTypeDescription="Create a new document." ma:contentTypeScope="" ma:versionID="8d3d70fdef308566194e2ca85d69f243">
  <xsd:schema xmlns:xsd="http://www.w3.org/2001/XMLSchema" xmlns:xs="http://www.w3.org/2001/XMLSchema" xmlns:p="http://schemas.microsoft.com/office/2006/metadata/properties" xmlns:ns2="bc048b76-842e-412d-815f-cec310f205ee" xmlns:ns3="7307ad32-98bc-4e2d-b389-2e1375ec82e2" targetNamespace="http://schemas.microsoft.com/office/2006/metadata/properties" ma:root="true" ma:fieldsID="3a8b72e47a0c42eaf39ef13e865e31c7" ns2:_="" ns3:_="">
    <xsd:import namespace="bc048b76-842e-412d-815f-cec310f205ee"/>
    <xsd:import namespace="7307ad32-98bc-4e2d-b389-2e1375ec82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048b76-842e-412d-815f-cec310f205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1ceebc0-4881-4c25-a184-c216a6cba9c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307ad32-98bc-4e2d-b389-2e1375ec82e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427d91a-f25a-4e50-a5e4-81ef7c16d365}" ma:internalName="TaxCatchAll" ma:showField="CatchAllData" ma:web="7307ad32-98bc-4e2d-b389-2e1375ec82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c048b76-842e-412d-815f-cec310f205ee">
      <Terms xmlns="http://schemas.microsoft.com/office/infopath/2007/PartnerControls"/>
    </lcf76f155ced4ddcb4097134ff3c332f>
    <TaxCatchAll xmlns="7307ad32-98bc-4e2d-b389-2e1375ec82e2" xsi:nil="true"/>
  </documentManagement>
</p:properties>
</file>

<file path=customXml/itemProps1.xml><?xml version="1.0" encoding="utf-8"?>
<ds:datastoreItem xmlns:ds="http://schemas.openxmlformats.org/officeDocument/2006/customXml" ds:itemID="{F1B749A5-819F-4FF6-A6FE-C951ECDC57E7}">
  <ds:schemaRefs>
    <ds:schemaRef ds:uri="http://schemas.microsoft.com/sharepoint/v3/contenttype/forms"/>
  </ds:schemaRefs>
</ds:datastoreItem>
</file>

<file path=customXml/itemProps2.xml><?xml version="1.0" encoding="utf-8"?>
<ds:datastoreItem xmlns:ds="http://schemas.openxmlformats.org/officeDocument/2006/customXml" ds:itemID="{FA48A70F-D79D-41CB-9784-838841053D9C}">
  <ds:schemaRefs>
    <ds:schemaRef ds:uri="7307ad32-98bc-4e2d-b389-2e1375ec82e2"/>
    <ds:schemaRef ds:uri="bc048b76-842e-412d-815f-cec310f205e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6D5D8B3-32DF-4798-8872-E8893E939838}">
  <ds:schemaRefs>
    <ds:schemaRef ds:uri="66753cb1-4f63-4ee1-9082-433d7d784472"/>
    <ds:schemaRef ds:uri="7307ad32-98bc-4e2d-b389-2e1375ec82e2"/>
    <ds:schemaRef ds:uri="b7a86193-72d8-44d2-9408-5ee1277cf642"/>
    <ds:schemaRef ds:uri="bc048b76-842e-412d-815f-cec310f205ee"/>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11</Slides>
  <Notes>4</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Our Team</vt:lpstr>
      <vt:lpstr>About the Project</vt:lpstr>
      <vt:lpstr>Project Tasks</vt:lpstr>
      <vt:lpstr>Status: Task A</vt:lpstr>
      <vt:lpstr>Status: Task B</vt:lpstr>
      <vt:lpstr>Status: Task C</vt:lpstr>
      <vt:lpstr>Status: Task C</vt:lpstr>
      <vt:lpstr>Status: Task D</vt:lpstr>
      <vt:lpstr>Status: Tasks E &amp; F</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Lisa Mahoney</dc:creator>
  <cp:revision>4</cp:revision>
  <dcterms:created xsi:type="dcterms:W3CDTF">2025-06-25T19:15:32Z</dcterms:created>
  <dcterms:modified xsi:type="dcterms:W3CDTF">2025-10-16T15:05:21Z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0x0101001680E7957483124B9A8EADD6CFC51CF2</vt:lpwstr>
  </property>
</Properties>
</file>