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9.xml" ContentType="application/vnd.openxmlformats-officedocument.theme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4"/>
    <p:sldMasterId id="2147483700" r:id="rId5"/>
    <p:sldMasterId id="2147483696" r:id="rId6"/>
    <p:sldMasterId id="2147483694" r:id="rId7"/>
    <p:sldMasterId id="2147483691" r:id="rId8"/>
    <p:sldMasterId id="2147483689" r:id="rId9"/>
    <p:sldMasterId id="2147483687" r:id="rId10"/>
    <p:sldMasterId id="2147483685" r:id="rId11"/>
  </p:sldMasterIdLst>
  <p:notesMasterIdLst>
    <p:notesMasterId r:id="rId30"/>
  </p:notesMasterIdLst>
  <p:sldIdLst>
    <p:sldId id="399" r:id="rId12"/>
    <p:sldId id="2147472767" r:id="rId13"/>
    <p:sldId id="2147472768" r:id="rId14"/>
    <p:sldId id="2147472769" r:id="rId15"/>
    <p:sldId id="2147472771" r:id="rId16"/>
    <p:sldId id="2147472770" r:id="rId17"/>
    <p:sldId id="2147472766" r:id="rId18"/>
    <p:sldId id="2147472759" r:id="rId19"/>
    <p:sldId id="2147472760" r:id="rId20"/>
    <p:sldId id="2147472762" r:id="rId21"/>
    <p:sldId id="2147472761" r:id="rId22"/>
    <p:sldId id="2147472764" r:id="rId23"/>
    <p:sldId id="261" r:id="rId24"/>
    <p:sldId id="2147472772" r:id="rId25"/>
    <p:sldId id="2147472773" r:id="rId26"/>
    <p:sldId id="2147472774" r:id="rId27"/>
    <p:sldId id="2147472763" r:id="rId28"/>
    <p:sldId id="2147472765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7C85AF-FC28-A587-4280-8BB6D02F97DC}" name="Longsdorf, Kristan M" initials="LKM" userId="S::Kristan.Longsdorf@worthingtonindustries.com::b821a39b-ed50-40e9-bce9-5d7b1e58e37d" providerId="AD"/>
  <p188:author id="{78DD9ED9-866B-0D49-74F9-66063F198348}" name="Peter and Kelly Hargreave" initials="PaKH" userId="0c81b9beb807fe81" providerId="Windows Live"/>
  <p188:author id="{144D98F7-2EFF-06B7-E0DC-2CA06232DD6B}" name="Lane, Annie E" initials="LAE" userId="S::Annie.Lane@worthingtonindustries.com::ef97d814-9857-4aa7-882a-85f39a546c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gies" initials="GG" lastIdx="59" clrIdx="0"/>
  <p:cmAuthor id="1" name="Peter and Kelly Hargreave" initials="PaKH" lastIdx="6" clrIdx="1"/>
  <p:cmAuthor id="2" name="Lane, Annie E" initials="LAE" lastIdx="1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E4C7E-C79E-49C4-A108-9B93B62477D5}" v="27" dt="2025-12-12T18:30:30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68"/>
    <p:restoredTop sz="67190" autoAdjust="0"/>
  </p:normalViewPr>
  <p:slideViewPr>
    <p:cSldViewPr snapToGrid="0" snapToObjects="1">
      <p:cViewPr varScale="1">
        <p:scale>
          <a:sx n="64" d="100"/>
          <a:sy n="64" d="100"/>
        </p:scale>
        <p:origin x="184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microsoft.com/office/2018/10/relationships/authors" Target="authors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Keeling" userId="86bcf2a8-d589-4647-a0b0-7d63b5042449" providerId="ADAL" clId="{54F2BCCF-41F6-4DB0-B6B5-EECF9FB05A28}"/>
    <pc:docChg chg="custSel addSld delSld modSld sldOrd">
      <pc:chgData name="David Keeling" userId="86bcf2a8-d589-4647-a0b0-7d63b5042449" providerId="ADAL" clId="{54F2BCCF-41F6-4DB0-B6B5-EECF9FB05A28}" dt="2025-12-12T18:47:32.744" v="421" actId="1076"/>
      <pc:docMkLst>
        <pc:docMk/>
      </pc:docMkLst>
      <pc:sldChg chg="modSp mod">
        <pc:chgData name="David Keeling" userId="86bcf2a8-d589-4647-a0b0-7d63b5042449" providerId="ADAL" clId="{54F2BCCF-41F6-4DB0-B6B5-EECF9FB05A28}" dt="2025-12-12T18:23:47.159" v="317" actId="1076"/>
        <pc:sldMkLst>
          <pc:docMk/>
          <pc:sldMk cId="3548121070" sldId="261"/>
        </pc:sldMkLst>
        <pc:spChg chg="mod">
          <ac:chgData name="David Keeling" userId="86bcf2a8-d589-4647-a0b0-7d63b5042449" providerId="ADAL" clId="{54F2BCCF-41F6-4DB0-B6B5-EECF9FB05A28}" dt="2025-12-12T18:23:47.159" v="317" actId="1076"/>
          <ac:spMkLst>
            <pc:docMk/>
            <pc:sldMk cId="3548121070" sldId="261"/>
            <ac:spMk id="20" creationId="{F198DE04-0D60-5B30-5E47-E76A52057167}"/>
          </ac:spMkLst>
        </pc:spChg>
        <pc:picChg chg="mod">
          <ac:chgData name="David Keeling" userId="86bcf2a8-d589-4647-a0b0-7d63b5042449" providerId="ADAL" clId="{54F2BCCF-41F6-4DB0-B6B5-EECF9FB05A28}" dt="2025-12-12T17:11:38.123" v="48" actId="14826"/>
          <ac:picMkLst>
            <pc:docMk/>
            <pc:sldMk cId="3548121070" sldId="261"/>
            <ac:picMk id="25" creationId="{420793D9-1396-8997-4492-2264374645F2}"/>
          </ac:picMkLst>
        </pc:picChg>
      </pc:sldChg>
      <pc:sldChg chg="modSp mod">
        <pc:chgData name="David Keeling" userId="86bcf2a8-d589-4647-a0b0-7d63b5042449" providerId="ADAL" clId="{54F2BCCF-41F6-4DB0-B6B5-EECF9FB05A28}" dt="2025-12-10T20:31:40.800" v="16" actId="20577"/>
        <pc:sldMkLst>
          <pc:docMk/>
          <pc:sldMk cId="1829894732" sldId="399"/>
        </pc:sldMkLst>
        <pc:spChg chg="mod">
          <ac:chgData name="David Keeling" userId="86bcf2a8-d589-4647-a0b0-7d63b5042449" providerId="ADAL" clId="{54F2BCCF-41F6-4DB0-B6B5-EECF9FB05A28}" dt="2025-12-10T20:31:40.800" v="16" actId="20577"/>
          <ac:spMkLst>
            <pc:docMk/>
            <pc:sldMk cId="1829894732" sldId="399"/>
            <ac:spMk id="3" creationId="{9C7AFE76-A1C2-2049-ADE8-B6A338CB2A66}"/>
          </ac:spMkLst>
        </pc:spChg>
      </pc:sldChg>
      <pc:sldChg chg="addSp modSp mod">
        <pc:chgData name="David Keeling" userId="86bcf2a8-d589-4647-a0b0-7d63b5042449" providerId="ADAL" clId="{54F2BCCF-41F6-4DB0-B6B5-EECF9FB05A28}" dt="2025-12-12T18:08:00.403" v="194" actId="1076"/>
        <pc:sldMkLst>
          <pc:docMk/>
          <pc:sldMk cId="1221036647" sldId="2147472763"/>
        </pc:sldMkLst>
        <pc:spChg chg="mod">
          <ac:chgData name="David Keeling" userId="86bcf2a8-d589-4647-a0b0-7d63b5042449" providerId="ADAL" clId="{54F2BCCF-41F6-4DB0-B6B5-EECF9FB05A28}" dt="2025-12-12T18:04:42.561" v="186" actId="1076"/>
          <ac:spMkLst>
            <pc:docMk/>
            <pc:sldMk cId="1221036647" sldId="2147472763"/>
            <ac:spMk id="3" creationId="{6A060043-F773-30AA-6D1F-498820CB477F}"/>
          </ac:spMkLst>
        </pc:spChg>
        <pc:picChg chg="add mod">
          <ac:chgData name="David Keeling" userId="86bcf2a8-d589-4647-a0b0-7d63b5042449" providerId="ADAL" clId="{54F2BCCF-41F6-4DB0-B6B5-EECF9FB05A28}" dt="2025-12-12T18:08:00.403" v="194" actId="1076"/>
          <ac:picMkLst>
            <pc:docMk/>
            <pc:sldMk cId="1221036647" sldId="2147472763"/>
            <ac:picMk id="6" creationId="{D09175E4-251D-89F4-F4A6-05303225BCEF}"/>
          </ac:picMkLst>
        </pc:picChg>
      </pc:sldChg>
      <pc:sldChg chg="modSp mod">
        <pc:chgData name="David Keeling" userId="86bcf2a8-d589-4647-a0b0-7d63b5042449" providerId="ADAL" clId="{54F2BCCF-41F6-4DB0-B6B5-EECF9FB05A28}" dt="2025-12-10T20:32:54.862" v="45" actId="20577"/>
        <pc:sldMkLst>
          <pc:docMk/>
          <pc:sldMk cId="1789777117" sldId="2147472764"/>
        </pc:sldMkLst>
        <pc:spChg chg="mod">
          <ac:chgData name="David Keeling" userId="86bcf2a8-d589-4647-a0b0-7d63b5042449" providerId="ADAL" clId="{54F2BCCF-41F6-4DB0-B6B5-EECF9FB05A28}" dt="2025-12-10T20:32:54.862" v="45" actId="20577"/>
          <ac:spMkLst>
            <pc:docMk/>
            <pc:sldMk cId="1789777117" sldId="2147472764"/>
            <ac:spMk id="8" creationId="{16A08B22-F576-DDB5-FC57-8576D4EB60EC}"/>
          </ac:spMkLst>
        </pc:spChg>
      </pc:sldChg>
      <pc:sldChg chg="modSp mod">
        <pc:chgData name="David Keeling" userId="86bcf2a8-d589-4647-a0b0-7d63b5042449" providerId="ADAL" clId="{54F2BCCF-41F6-4DB0-B6B5-EECF9FB05A28}" dt="2025-12-12T18:09:01.063" v="216" actId="20577"/>
        <pc:sldMkLst>
          <pc:docMk/>
          <pc:sldMk cId="1476204265" sldId="2147472765"/>
        </pc:sldMkLst>
        <pc:spChg chg="mod">
          <ac:chgData name="David Keeling" userId="86bcf2a8-d589-4647-a0b0-7d63b5042449" providerId="ADAL" clId="{54F2BCCF-41F6-4DB0-B6B5-EECF9FB05A28}" dt="2025-12-12T18:09:01.063" v="216" actId="20577"/>
          <ac:spMkLst>
            <pc:docMk/>
            <pc:sldMk cId="1476204265" sldId="2147472765"/>
            <ac:spMk id="2" creationId="{2A653FA8-A6E5-AA06-64F6-274AA8A069EA}"/>
          </ac:spMkLst>
        </pc:spChg>
      </pc:sldChg>
      <pc:sldChg chg="modSp mod">
        <pc:chgData name="David Keeling" userId="86bcf2a8-d589-4647-a0b0-7d63b5042449" providerId="ADAL" clId="{54F2BCCF-41F6-4DB0-B6B5-EECF9FB05A28}" dt="2025-12-10T20:31:55.799" v="18" actId="20577"/>
        <pc:sldMkLst>
          <pc:docMk/>
          <pc:sldMk cId="1728323696" sldId="2147472767"/>
        </pc:sldMkLst>
        <pc:spChg chg="mod">
          <ac:chgData name="David Keeling" userId="86bcf2a8-d589-4647-a0b0-7d63b5042449" providerId="ADAL" clId="{54F2BCCF-41F6-4DB0-B6B5-EECF9FB05A28}" dt="2025-12-10T20:31:55.799" v="18" actId="20577"/>
          <ac:spMkLst>
            <pc:docMk/>
            <pc:sldMk cId="1728323696" sldId="2147472767"/>
            <ac:spMk id="20" creationId="{9779E773-5EAF-4CF6-21D7-60371CD3E63C}"/>
          </ac:spMkLst>
        </pc:spChg>
      </pc:sldChg>
      <pc:sldChg chg="addSp delSp modSp mod ord">
        <pc:chgData name="David Keeling" userId="86bcf2a8-d589-4647-a0b0-7d63b5042449" providerId="ADAL" clId="{54F2BCCF-41F6-4DB0-B6B5-EECF9FB05A28}" dt="2025-12-12T18:47:32.744" v="421" actId="1076"/>
        <pc:sldMkLst>
          <pc:docMk/>
          <pc:sldMk cId="1637472612" sldId="2147472771"/>
        </pc:sldMkLst>
        <pc:spChg chg="add mod">
          <ac:chgData name="David Keeling" userId="86bcf2a8-d589-4647-a0b0-7d63b5042449" providerId="ADAL" clId="{54F2BCCF-41F6-4DB0-B6B5-EECF9FB05A28}" dt="2025-12-12T18:26:17.821" v="337"/>
          <ac:spMkLst>
            <pc:docMk/>
            <pc:sldMk cId="1637472612" sldId="2147472771"/>
            <ac:spMk id="2" creationId="{718E375A-ACCE-FA58-8648-352DC3FBE4AB}"/>
          </ac:spMkLst>
        </pc:spChg>
        <pc:spChg chg="add mod">
          <ac:chgData name="David Keeling" userId="86bcf2a8-d589-4647-a0b0-7d63b5042449" providerId="ADAL" clId="{54F2BCCF-41F6-4DB0-B6B5-EECF9FB05A28}" dt="2025-12-12T18:26:30.362" v="338"/>
          <ac:spMkLst>
            <pc:docMk/>
            <pc:sldMk cId="1637472612" sldId="2147472771"/>
            <ac:spMk id="3" creationId="{CC14D763-627D-56A9-93BE-3A8E104528FD}"/>
          </ac:spMkLst>
        </pc:spChg>
        <pc:spChg chg="mod">
          <ac:chgData name="David Keeling" userId="86bcf2a8-d589-4647-a0b0-7d63b5042449" providerId="ADAL" clId="{54F2BCCF-41F6-4DB0-B6B5-EECF9FB05A28}" dt="2025-12-12T18:25:40.561" v="334" actId="20577"/>
          <ac:spMkLst>
            <pc:docMk/>
            <pc:sldMk cId="1637472612" sldId="2147472771"/>
            <ac:spMk id="5" creationId="{1DB3B430-501B-1530-4F8D-EE8B7A589BBA}"/>
          </ac:spMkLst>
        </pc:spChg>
        <pc:spChg chg="add del mod">
          <ac:chgData name="David Keeling" userId="86bcf2a8-d589-4647-a0b0-7d63b5042449" providerId="ADAL" clId="{54F2BCCF-41F6-4DB0-B6B5-EECF9FB05A28}" dt="2025-12-12T18:26:59.105" v="342"/>
          <ac:spMkLst>
            <pc:docMk/>
            <pc:sldMk cId="1637472612" sldId="2147472771"/>
            <ac:spMk id="7" creationId="{C1C12D6E-CC97-48D4-2311-0AF0C432D748}"/>
          </ac:spMkLst>
        </pc:spChg>
        <pc:spChg chg="add mod">
          <ac:chgData name="David Keeling" userId="86bcf2a8-d589-4647-a0b0-7d63b5042449" providerId="ADAL" clId="{54F2BCCF-41F6-4DB0-B6B5-EECF9FB05A28}" dt="2025-12-12T18:47:32.744" v="421" actId="1076"/>
          <ac:spMkLst>
            <pc:docMk/>
            <pc:sldMk cId="1637472612" sldId="2147472771"/>
            <ac:spMk id="9" creationId="{28A6E241-7704-5472-526D-77B18528E387}"/>
          </ac:spMkLst>
        </pc:spChg>
        <pc:picChg chg="del mod">
          <ac:chgData name="David Keeling" userId="86bcf2a8-d589-4647-a0b0-7d63b5042449" providerId="ADAL" clId="{54F2BCCF-41F6-4DB0-B6B5-EECF9FB05A28}" dt="2025-12-12T18:25:34.272" v="320" actId="478"/>
          <ac:picMkLst>
            <pc:docMk/>
            <pc:sldMk cId="1637472612" sldId="2147472771"/>
            <ac:picMk id="4" creationId="{E8B378B6-48A3-F345-C5C3-87EA9F9C81AE}"/>
          </ac:picMkLst>
        </pc:picChg>
        <pc:picChg chg="add mod">
          <ac:chgData name="David Keeling" userId="86bcf2a8-d589-4647-a0b0-7d63b5042449" providerId="ADAL" clId="{54F2BCCF-41F6-4DB0-B6B5-EECF9FB05A28}" dt="2025-12-12T18:45:07.187" v="382" actId="1076"/>
          <ac:picMkLst>
            <pc:docMk/>
            <pc:sldMk cId="1637472612" sldId="2147472771"/>
            <ac:picMk id="10" creationId="{C6EB1570-089A-04BF-9163-05220DA37302}"/>
          </ac:picMkLst>
        </pc:picChg>
        <pc:picChg chg="add mod">
          <ac:chgData name="David Keeling" userId="86bcf2a8-d589-4647-a0b0-7d63b5042449" providerId="ADAL" clId="{54F2BCCF-41F6-4DB0-B6B5-EECF9FB05A28}" dt="2025-12-12T18:45:09.854" v="383" actId="1076"/>
          <ac:picMkLst>
            <pc:docMk/>
            <pc:sldMk cId="1637472612" sldId="2147472771"/>
            <ac:picMk id="11" creationId="{33986C54-3701-2248-CF53-E902F6BF07CA}"/>
          </ac:picMkLst>
        </pc:picChg>
        <pc:picChg chg="add del mod">
          <ac:chgData name="David Keeling" userId="86bcf2a8-d589-4647-a0b0-7d63b5042449" providerId="ADAL" clId="{54F2BCCF-41F6-4DB0-B6B5-EECF9FB05A28}" dt="2025-12-12T18:44:45.288" v="378" actId="478"/>
          <ac:picMkLst>
            <pc:docMk/>
            <pc:sldMk cId="1637472612" sldId="2147472771"/>
            <ac:picMk id="12" creationId="{987A0812-A37C-24D9-34E3-FA4611422FDA}"/>
          </ac:picMkLst>
        </pc:picChg>
        <pc:picChg chg="add mod">
          <ac:chgData name="David Keeling" userId="86bcf2a8-d589-4647-a0b0-7d63b5042449" providerId="ADAL" clId="{54F2BCCF-41F6-4DB0-B6B5-EECF9FB05A28}" dt="2025-12-12T18:45:43.280" v="391" actId="14100"/>
          <ac:picMkLst>
            <pc:docMk/>
            <pc:sldMk cId="1637472612" sldId="2147472771"/>
            <ac:picMk id="13" creationId="{5E8060B0-AADD-A679-EDA0-729EC0A03540}"/>
          </ac:picMkLst>
        </pc:picChg>
        <pc:picChg chg="add mod">
          <ac:chgData name="David Keeling" userId="86bcf2a8-d589-4647-a0b0-7d63b5042449" providerId="ADAL" clId="{54F2BCCF-41F6-4DB0-B6B5-EECF9FB05A28}" dt="2025-12-12T18:46:28.167" v="392" actId="14100"/>
          <ac:picMkLst>
            <pc:docMk/>
            <pc:sldMk cId="1637472612" sldId="2147472771"/>
            <ac:picMk id="15" creationId="{52F5D117-14BF-1BE7-6945-25745D7F79EA}"/>
          </ac:picMkLst>
        </pc:picChg>
      </pc:sldChg>
      <pc:sldChg chg="addSp delSp modSp mod">
        <pc:chgData name="David Keeling" userId="86bcf2a8-d589-4647-a0b0-7d63b5042449" providerId="ADAL" clId="{54F2BCCF-41F6-4DB0-B6B5-EECF9FB05A28}" dt="2025-12-12T18:24:17.731" v="319" actId="1076"/>
        <pc:sldMkLst>
          <pc:docMk/>
          <pc:sldMk cId="1337884776" sldId="2147472772"/>
        </pc:sldMkLst>
        <pc:spChg chg="add mod">
          <ac:chgData name="David Keeling" userId="86bcf2a8-d589-4647-a0b0-7d63b5042449" providerId="ADAL" clId="{54F2BCCF-41F6-4DB0-B6B5-EECF9FB05A28}" dt="2025-12-12T18:22:58.105" v="316" actId="2710"/>
          <ac:spMkLst>
            <pc:docMk/>
            <pc:sldMk cId="1337884776" sldId="2147472772"/>
            <ac:spMk id="4" creationId="{BD3A51F5-ED31-D56C-FDA6-A612C3A3456F}"/>
          </ac:spMkLst>
        </pc:spChg>
        <pc:spChg chg="add mod">
          <ac:chgData name="David Keeling" userId="86bcf2a8-d589-4647-a0b0-7d63b5042449" providerId="ADAL" clId="{54F2BCCF-41F6-4DB0-B6B5-EECF9FB05A28}" dt="2025-12-12T18:21:41.283" v="312" actId="1076"/>
          <ac:spMkLst>
            <pc:docMk/>
            <pc:sldMk cId="1337884776" sldId="2147472772"/>
            <ac:spMk id="5" creationId="{66595E01-1FE1-3095-54BA-499E4ED9356C}"/>
          </ac:spMkLst>
        </pc:spChg>
        <pc:spChg chg="add mod">
          <ac:chgData name="David Keeling" userId="86bcf2a8-d589-4647-a0b0-7d63b5042449" providerId="ADAL" clId="{54F2BCCF-41F6-4DB0-B6B5-EECF9FB05A28}" dt="2025-12-12T18:24:17.731" v="319" actId="1076"/>
          <ac:spMkLst>
            <pc:docMk/>
            <pc:sldMk cId="1337884776" sldId="2147472772"/>
            <ac:spMk id="6" creationId="{E69C23EE-4A0B-66BA-D9E7-06C186CEA7D1}"/>
          </ac:spMkLst>
        </pc:spChg>
        <pc:spChg chg="mod">
          <ac:chgData name="David Keeling" userId="86bcf2a8-d589-4647-a0b0-7d63b5042449" providerId="ADAL" clId="{54F2BCCF-41F6-4DB0-B6B5-EECF9FB05A28}" dt="2025-12-12T18:21:47.314" v="313" actId="1076"/>
          <ac:spMkLst>
            <pc:docMk/>
            <pc:sldMk cId="1337884776" sldId="2147472772"/>
            <ac:spMk id="9" creationId="{1A712688-4E4E-5A91-4025-7946E45BC7A1}"/>
          </ac:spMkLst>
        </pc:spChg>
        <pc:picChg chg="add mod">
          <ac:chgData name="David Keeling" userId="86bcf2a8-d589-4647-a0b0-7d63b5042449" providerId="ADAL" clId="{54F2BCCF-41F6-4DB0-B6B5-EECF9FB05A28}" dt="2025-12-12T18:18:22.578" v="259" actId="1076"/>
          <ac:picMkLst>
            <pc:docMk/>
            <pc:sldMk cId="1337884776" sldId="2147472772"/>
            <ac:picMk id="2" creationId="{64FF431E-3B03-AE70-7E37-0AC2327843D9}"/>
          </ac:picMkLst>
        </pc:picChg>
        <pc:picChg chg="add del mod">
          <ac:chgData name="David Keeling" userId="86bcf2a8-d589-4647-a0b0-7d63b5042449" providerId="ADAL" clId="{54F2BCCF-41F6-4DB0-B6B5-EECF9FB05A28}" dt="2025-12-12T18:19:00.584" v="261" actId="478"/>
          <ac:picMkLst>
            <pc:docMk/>
            <pc:sldMk cId="1337884776" sldId="2147472772"/>
            <ac:picMk id="3" creationId="{71923C1B-00BF-718B-FF20-73443940B8BD}"/>
          </ac:picMkLst>
        </pc:picChg>
        <pc:picChg chg="mod">
          <ac:chgData name="David Keeling" userId="86bcf2a8-d589-4647-a0b0-7d63b5042449" providerId="ADAL" clId="{54F2BCCF-41F6-4DB0-B6B5-EECF9FB05A28}" dt="2025-12-12T18:17:48.048" v="256" actId="1076"/>
          <ac:picMkLst>
            <pc:docMk/>
            <pc:sldMk cId="1337884776" sldId="2147472772"/>
            <ac:picMk id="11" creationId="{9151C8C5-CFAA-731C-66DB-F61363458443}"/>
          </ac:picMkLst>
        </pc:picChg>
      </pc:sldChg>
      <pc:sldChg chg="addSp delSp modSp mod">
        <pc:chgData name="David Keeling" userId="86bcf2a8-d589-4647-a0b0-7d63b5042449" providerId="ADAL" clId="{54F2BCCF-41F6-4DB0-B6B5-EECF9FB05A28}" dt="2025-12-12T18:31:20.420" v="372" actId="255"/>
        <pc:sldMkLst>
          <pc:docMk/>
          <pc:sldMk cId="1351610735" sldId="2147472774"/>
        </pc:sldMkLst>
        <pc:spChg chg="del mod">
          <ac:chgData name="David Keeling" userId="86bcf2a8-d589-4647-a0b0-7d63b5042449" providerId="ADAL" clId="{54F2BCCF-41F6-4DB0-B6B5-EECF9FB05A28}" dt="2025-12-12T18:09:57.070" v="222" actId="478"/>
          <ac:spMkLst>
            <pc:docMk/>
            <pc:sldMk cId="1351610735" sldId="2147472774"/>
            <ac:spMk id="9" creationId="{A8704CD3-19A5-5BA4-FE6C-4B7A8AD9F8DD}"/>
          </ac:spMkLst>
        </pc:spChg>
        <pc:spChg chg="add del mod">
          <ac:chgData name="David Keeling" userId="86bcf2a8-d589-4647-a0b0-7d63b5042449" providerId="ADAL" clId="{54F2BCCF-41F6-4DB0-B6B5-EECF9FB05A28}" dt="2025-12-12T18:30:21.498" v="366"/>
          <ac:spMkLst>
            <pc:docMk/>
            <pc:sldMk cId="1351610735" sldId="2147472774"/>
            <ac:spMk id="12" creationId="{81184E6B-3E8C-7B4E-0135-88B20932ABA0}"/>
          </ac:spMkLst>
        </pc:spChg>
        <pc:spChg chg="add mod">
          <ac:chgData name="David Keeling" userId="86bcf2a8-d589-4647-a0b0-7d63b5042449" providerId="ADAL" clId="{54F2BCCF-41F6-4DB0-B6B5-EECF9FB05A28}" dt="2025-12-12T18:31:20.420" v="372" actId="255"/>
          <ac:spMkLst>
            <pc:docMk/>
            <pc:sldMk cId="1351610735" sldId="2147472774"/>
            <ac:spMk id="13" creationId="{E2DD1311-A72C-BF0A-01EA-2C1B9EB8318F}"/>
          </ac:spMkLst>
        </pc:spChg>
        <pc:picChg chg="add mod">
          <ac:chgData name="David Keeling" userId="86bcf2a8-d589-4647-a0b0-7d63b5042449" providerId="ADAL" clId="{54F2BCCF-41F6-4DB0-B6B5-EECF9FB05A28}" dt="2025-12-12T18:15:11.071" v="243" actId="1076"/>
          <ac:picMkLst>
            <pc:docMk/>
            <pc:sldMk cId="1351610735" sldId="2147472774"/>
            <ac:picMk id="2" creationId="{B05790EE-49A6-D81F-E55D-C7B9653C5732}"/>
          </ac:picMkLst>
        </pc:picChg>
        <pc:picChg chg="del">
          <ac:chgData name="David Keeling" userId="86bcf2a8-d589-4647-a0b0-7d63b5042449" providerId="ADAL" clId="{54F2BCCF-41F6-4DB0-B6B5-EECF9FB05A28}" dt="2025-12-12T18:09:42.659" v="219" actId="478"/>
          <ac:picMkLst>
            <pc:docMk/>
            <pc:sldMk cId="1351610735" sldId="2147472774"/>
            <ac:picMk id="3" creationId="{C629669A-8CA2-832D-0178-5F9A98871F20}"/>
          </ac:picMkLst>
        </pc:picChg>
        <pc:picChg chg="add mod">
          <ac:chgData name="David Keeling" userId="86bcf2a8-d589-4647-a0b0-7d63b5042449" providerId="ADAL" clId="{54F2BCCF-41F6-4DB0-B6B5-EECF9FB05A28}" dt="2025-12-12T18:15:14.854" v="244" actId="1076"/>
          <ac:picMkLst>
            <pc:docMk/>
            <pc:sldMk cId="1351610735" sldId="2147472774"/>
            <ac:picMk id="4" creationId="{E4CB5A3E-ED6A-72B3-F31A-58DE82592802}"/>
          </ac:picMkLst>
        </pc:picChg>
        <pc:picChg chg="del">
          <ac:chgData name="David Keeling" userId="86bcf2a8-d589-4647-a0b0-7d63b5042449" providerId="ADAL" clId="{54F2BCCF-41F6-4DB0-B6B5-EECF9FB05A28}" dt="2025-12-12T18:09:40.375" v="218" actId="478"/>
          <ac:picMkLst>
            <pc:docMk/>
            <pc:sldMk cId="1351610735" sldId="2147472774"/>
            <ac:picMk id="5" creationId="{015AD503-D77E-272D-A281-53F12DB333E5}"/>
          </ac:picMkLst>
        </pc:picChg>
        <pc:picChg chg="add mod">
          <ac:chgData name="David Keeling" userId="86bcf2a8-d589-4647-a0b0-7d63b5042449" providerId="ADAL" clId="{54F2BCCF-41F6-4DB0-B6B5-EECF9FB05A28}" dt="2025-12-12T18:15:21.233" v="245" actId="1076"/>
          <ac:picMkLst>
            <pc:docMk/>
            <pc:sldMk cId="1351610735" sldId="2147472774"/>
            <ac:picMk id="6" creationId="{C024457D-3765-E9B3-C1CA-7BE23FB30DB8}"/>
          </ac:picMkLst>
        </pc:picChg>
        <pc:picChg chg="del">
          <ac:chgData name="David Keeling" userId="86bcf2a8-d589-4647-a0b0-7d63b5042449" providerId="ADAL" clId="{54F2BCCF-41F6-4DB0-B6B5-EECF9FB05A28}" dt="2025-12-12T18:09:44.896" v="220" actId="478"/>
          <ac:picMkLst>
            <pc:docMk/>
            <pc:sldMk cId="1351610735" sldId="2147472774"/>
            <ac:picMk id="7" creationId="{F486B798-C427-52E0-2B9D-2C4E03AF72E3}"/>
          </ac:picMkLst>
        </pc:picChg>
        <pc:picChg chg="add mod">
          <ac:chgData name="David Keeling" userId="86bcf2a8-d589-4647-a0b0-7d63b5042449" providerId="ADAL" clId="{54F2BCCF-41F6-4DB0-B6B5-EECF9FB05A28}" dt="2025-12-12T18:15:03.475" v="241" actId="1076"/>
          <ac:picMkLst>
            <pc:docMk/>
            <pc:sldMk cId="1351610735" sldId="2147472774"/>
            <ac:picMk id="8" creationId="{4E9CC33D-A936-13D8-D818-F42A1ACF3D5C}"/>
          </ac:picMkLst>
        </pc:picChg>
        <pc:picChg chg="add mod">
          <ac:chgData name="David Keeling" userId="86bcf2a8-d589-4647-a0b0-7d63b5042449" providerId="ADAL" clId="{54F2BCCF-41F6-4DB0-B6B5-EECF9FB05A28}" dt="2025-12-12T18:15:06.455" v="242" actId="1076"/>
          <ac:picMkLst>
            <pc:docMk/>
            <pc:sldMk cId="1351610735" sldId="2147472774"/>
            <ac:picMk id="10" creationId="{1FE527BB-1374-32EA-19D1-CC20C0E8384E}"/>
          </ac:picMkLst>
        </pc:picChg>
        <pc:picChg chg="add mod">
          <ac:chgData name="David Keeling" userId="86bcf2a8-d589-4647-a0b0-7d63b5042449" providerId="ADAL" clId="{54F2BCCF-41F6-4DB0-B6B5-EECF9FB05A28}" dt="2025-12-12T18:14:29.251" v="237" actId="1076"/>
          <ac:picMkLst>
            <pc:docMk/>
            <pc:sldMk cId="1351610735" sldId="2147472774"/>
            <ac:picMk id="11" creationId="{74C80B45-1552-68F8-EA35-DD1757DC7EDF}"/>
          </ac:picMkLst>
        </pc:picChg>
      </pc:sldChg>
      <pc:sldChg chg="del">
        <pc:chgData name="David Keeling" userId="86bcf2a8-d589-4647-a0b0-7d63b5042449" providerId="ADAL" clId="{54F2BCCF-41F6-4DB0-B6B5-EECF9FB05A28}" dt="2025-12-12T18:09:26.546" v="217" actId="2696"/>
        <pc:sldMkLst>
          <pc:docMk/>
          <pc:sldMk cId="1723673113" sldId="2147472775"/>
        </pc:sldMkLst>
      </pc:sldChg>
      <pc:sldChg chg="addSp delSp modSp new del mod">
        <pc:chgData name="David Keeling" userId="86bcf2a8-d589-4647-a0b0-7d63b5042449" providerId="ADAL" clId="{54F2BCCF-41F6-4DB0-B6B5-EECF9FB05A28}" dt="2025-12-12T18:29:19.928" v="362" actId="2696"/>
        <pc:sldMkLst>
          <pc:docMk/>
          <pc:sldMk cId="2993599795" sldId="2147472776"/>
        </pc:sldMkLst>
        <pc:spChg chg="add mod">
          <ac:chgData name="David Keeling" userId="86bcf2a8-d589-4647-a0b0-7d63b5042449" providerId="ADAL" clId="{54F2BCCF-41F6-4DB0-B6B5-EECF9FB05A28}" dt="2025-12-12T18:03:26.411" v="185" actId="1076"/>
          <ac:spMkLst>
            <pc:docMk/>
            <pc:sldMk cId="2993599795" sldId="2147472776"/>
            <ac:spMk id="14" creationId="{8051E867-D037-8C60-2D52-626C6B08C9F5}"/>
          </ac:spMkLst>
        </pc:spChg>
        <pc:picChg chg="add del mod">
          <ac:chgData name="David Keeling" userId="86bcf2a8-d589-4647-a0b0-7d63b5042449" providerId="ADAL" clId="{54F2BCCF-41F6-4DB0-B6B5-EECF9FB05A28}" dt="2025-12-12T17:47:32.785" v="84" actId="478"/>
          <ac:picMkLst>
            <pc:docMk/>
            <pc:sldMk cId="2993599795" sldId="2147472776"/>
            <ac:picMk id="3" creationId="{87B64FF6-C5E7-B2CD-11F1-6D2056BB5370}"/>
          </ac:picMkLst>
        </pc:picChg>
        <pc:picChg chg="add del mod">
          <ac:chgData name="David Keeling" userId="86bcf2a8-d589-4647-a0b0-7d63b5042449" providerId="ADAL" clId="{54F2BCCF-41F6-4DB0-B6B5-EECF9FB05A28}" dt="2025-12-12T17:38:20.608" v="65" actId="478"/>
          <ac:picMkLst>
            <pc:docMk/>
            <pc:sldMk cId="2993599795" sldId="2147472776"/>
            <ac:picMk id="5" creationId="{B1122329-BDEC-6AFE-C03F-9C89C7E00CB0}"/>
          </ac:picMkLst>
        </pc:picChg>
        <pc:picChg chg="add mod">
          <ac:chgData name="David Keeling" userId="86bcf2a8-d589-4647-a0b0-7d63b5042449" providerId="ADAL" clId="{54F2BCCF-41F6-4DB0-B6B5-EECF9FB05A28}" dt="2025-12-12T17:52:06.752" v="167" actId="14100"/>
          <ac:picMkLst>
            <pc:docMk/>
            <pc:sldMk cId="2993599795" sldId="2147472776"/>
            <ac:picMk id="7" creationId="{7C0C5657-E592-02DB-2005-0AE23D5065E4}"/>
          </ac:picMkLst>
        </pc:picChg>
        <pc:picChg chg="add mod">
          <ac:chgData name="David Keeling" userId="86bcf2a8-d589-4647-a0b0-7d63b5042449" providerId="ADAL" clId="{54F2BCCF-41F6-4DB0-B6B5-EECF9FB05A28}" dt="2025-12-12T17:50:24.394" v="96" actId="14100"/>
          <ac:picMkLst>
            <pc:docMk/>
            <pc:sldMk cId="2993599795" sldId="2147472776"/>
            <ac:picMk id="9" creationId="{3E88A612-A7FB-C814-B74B-8FB1606CE182}"/>
          </ac:picMkLst>
        </pc:picChg>
        <pc:picChg chg="add del mod">
          <ac:chgData name="David Keeling" userId="86bcf2a8-d589-4647-a0b0-7d63b5042449" providerId="ADAL" clId="{54F2BCCF-41F6-4DB0-B6B5-EECF9FB05A28}" dt="2025-12-12T18:02:47.091" v="171" actId="478"/>
          <ac:picMkLst>
            <pc:docMk/>
            <pc:sldMk cId="2993599795" sldId="2147472776"/>
            <ac:picMk id="11" creationId="{A117DB0F-4703-8021-3237-8E4250AD5FE3}"/>
          </ac:picMkLst>
        </pc:picChg>
        <pc:picChg chg="add mod">
          <ac:chgData name="David Keeling" userId="86bcf2a8-d589-4647-a0b0-7d63b5042449" providerId="ADAL" clId="{54F2BCCF-41F6-4DB0-B6B5-EECF9FB05A28}" dt="2025-12-12T17:51:57.101" v="165" actId="1076"/>
          <ac:picMkLst>
            <pc:docMk/>
            <pc:sldMk cId="2993599795" sldId="2147472776"/>
            <ac:picMk id="13" creationId="{C0C3006C-4354-E084-82FC-271CB1B9BC13}"/>
          </ac:picMkLst>
        </pc:picChg>
        <pc:picChg chg="add mod">
          <ac:chgData name="David Keeling" userId="86bcf2a8-d589-4647-a0b0-7d63b5042449" providerId="ADAL" clId="{54F2BCCF-41F6-4DB0-B6B5-EECF9FB05A28}" dt="2025-12-12T18:02:56.627" v="173" actId="14100"/>
          <ac:picMkLst>
            <pc:docMk/>
            <pc:sldMk cId="2993599795" sldId="2147472776"/>
            <ac:picMk id="16" creationId="{8F208F65-BDF3-BCC0-7CC9-CF94C53B9A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8D25-0125-4404-A363-D7FFE9F3FE1A}" type="datetimeFigureOut">
              <a:rPr lang="en-CA" smtClean="0"/>
              <a:t>2025-12-10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08BF4-8F82-40F3-ACD8-10DCED0DB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447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08BF4-8F82-40F3-ACD8-10DCED0DB3A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25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84A26-1ED2-E56F-07F0-AF9C7169A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2E29C-078F-5874-771F-FA2BAA2CE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E8A40-6901-1360-764B-658D85F0B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52158-90B1-4D1A-8CAA-5E2FC4AEB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08BF4-8F82-40F3-ACD8-10DCED0DB3A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7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36B5E-C7E8-502A-FB33-DFA0DFAC7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5A3121-F98B-1F7E-462E-C29B9DC17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D744F0-2DD3-DCF2-4408-DC5A62279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756C4-B8C8-1717-7B90-A2341EC20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08BF4-8F82-40F3-ACD8-10DCED0DB3A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77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F5A46-7880-6649-D364-8D7A7CDB4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77D96-8B46-0B3A-B09A-0CEEF82E4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FAFD9-8EEA-AE30-727C-FCCFA7B16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Refillable and non refillable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6420E-4D44-DAEB-32FB-96BD2CE04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08BF4-8F82-40F3-ACD8-10DCED0DB3A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09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69413-3080-F9FA-D269-94C16DDD3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89EE31-B1B6-A9D7-87B8-47D2F84B3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398587-781A-E832-3605-705EFE872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E021D-98D5-E4F8-517C-D4B9983BC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08BF4-8F82-40F3-ACD8-10DCED0DB3A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9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AD7AF-3B22-7A6F-8F10-BB45CE4EE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D141A-F0FC-4A31-3D64-8AA597962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07F88-29FC-6AAC-5AC0-82ADFE566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4F071-2EF6-8E28-45A6-A86B117A4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08BF4-8F82-40F3-ACD8-10DCED0DB3A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687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46B04-7F23-5362-D4DF-6CEDAB5B8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515C12-4745-DE47-7CE1-C43292568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63A5D4-92D2-AB98-FBAD-583C0B694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936BB-C02D-D35C-C09E-BCA2A65A6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08BF4-8F82-40F3-ACD8-10DCED0DB3A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5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C2C08-CE8F-BB9B-D3A5-7A6A49DF3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8793F9-2419-EB93-9D6C-E68B7A342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247443-C822-A3E8-B828-04C60069D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C0827-4320-A03A-E73B-122A35D37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08BF4-8F82-40F3-ACD8-10DCED0DB3A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48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DDE52-7D12-7636-3736-128C56F8C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89087B-4F27-936C-11DE-1A385B4204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14635-5066-CBD3-1A23-A7F19F898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963F5-2BD3-C758-D6D8-50CDD885A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08BF4-8F82-40F3-ACD8-10DCED0DB3A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053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B9C96-F47A-0B89-060F-45923B64C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46F910-1336-972E-875E-D2FB8D734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91171C-A08B-531D-28C3-944109DCD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197E5-9700-C6B9-4E44-F080F62E5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08BF4-8F82-40F3-ACD8-10DCED0DB3A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0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Recycling Progr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2164F-5452-9A47-91ED-0379F17D63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09" y="1550504"/>
            <a:ext cx="10802938" cy="3847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1000"/>
              </a:lnSpc>
              <a:buNone/>
              <a:defRPr sz="8650" b="1" baseline="0">
                <a:solidFill>
                  <a:srgbClr val="457E5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FOR STYLING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E23A34-6A63-D108-463F-96E86513F6F5}"/>
              </a:ext>
            </a:extLst>
          </p:cNvPr>
          <p:cNvSpPr/>
          <p:nvPr userDrawn="1"/>
        </p:nvSpPr>
        <p:spPr>
          <a:xfrm>
            <a:off x="-6" y="0"/>
            <a:ext cx="12192000" cy="914399"/>
          </a:xfrm>
          <a:prstGeom prst="rect">
            <a:avLst/>
          </a:prstGeom>
          <a:solidFill>
            <a:srgbClr val="457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92EB91-867C-1E7A-DEF5-AAB72C5E0CED}"/>
              </a:ext>
            </a:extLst>
          </p:cNvPr>
          <p:cNvGrpSpPr/>
          <p:nvPr userDrawn="1"/>
        </p:nvGrpSpPr>
        <p:grpSpPr>
          <a:xfrm>
            <a:off x="0" y="5928016"/>
            <a:ext cx="12218781" cy="939923"/>
            <a:chOff x="6" y="5918077"/>
            <a:chExt cx="12208836" cy="9399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D4EC9B-72C3-3A12-90DE-F3F9B3A23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3" y="5918077"/>
              <a:ext cx="12206289" cy="93992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70C36D-C0EF-2914-BC1A-0936EC669531}"/>
                </a:ext>
              </a:extLst>
            </p:cNvPr>
            <p:cNvSpPr/>
            <p:nvPr userDrawn="1"/>
          </p:nvSpPr>
          <p:spPr>
            <a:xfrm>
              <a:off x="6" y="6764593"/>
              <a:ext cx="12208836" cy="93407"/>
            </a:xfrm>
            <a:prstGeom prst="rect">
              <a:avLst/>
            </a:prstGeom>
            <a:solidFill>
              <a:srgbClr val="457E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" name="Picture 5" descr="A green and grey logo&#10;&#10;Description automatically generated">
            <a:extLst>
              <a:ext uri="{FF2B5EF4-FFF2-40B4-BE49-F238E27FC236}">
                <a16:creationId xmlns:a16="http://schemas.microsoft.com/office/drawing/2014/main" id="{11C74D19-E613-45A0-2EEF-E9BC30919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5" y="5994336"/>
            <a:ext cx="1157813" cy="818243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B3ABB7A-D50E-3CBD-34CF-9C2D48950288}"/>
              </a:ext>
            </a:extLst>
          </p:cNvPr>
          <p:cNvSpPr txBox="1">
            <a:spLocks/>
          </p:cNvSpPr>
          <p:nvPr userDrawn="1"/>
        </p:nvSpPr>
        <p:spPr>
          <a:xfrm>
            <a:off x="11342844" y="6443007"/>
            <a:ext cx="629251" cy="235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57E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7E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7E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98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B657AC-A30D-6F1C-FC70-C1410096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E7FA-0BC2-43C8-B499-59D65001CF3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9EF3F-55DF-2610-EF8B-3AABF683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7E3F9-0ACA-6198-9ADC-F71FF556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73C9-732B-4002-A736-4FF39EE8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Recycling Progr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2164F-5452-9A47-91ED-0379F17D63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09" y="1550504"/>
            <a:ext cx="10802938" cy="3847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1000"/>
              </a:lnSpc>
              <a:buNone/>
              <a:defRPr sz="8650" b="1" baseline="0">
                <a:solidFill>
                  <a:srgbClr val="457E5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FOR STYLING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E23A34-6A63-D108-463F-96E86513F6F5}"/>
              </a:ext>
            </a:extLst>
          </p:cNvPr>
          <p:cNvSpPr/>
          <p:nvPr userDrawn="1"/>
        </p:nvSpPr>
        <p:spPr>
          <a:xfrm>
            <a:off x="-6" y="0"/>
            <a:ext cx="12192000" cy="914399"/>
          </a:xfrm>
          <a:prstGeom prst="rect">
            <a:avLst/>
          </a:prstGeom>
          <a:solidFill>
            <a:srgbClr val="457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92EB91-867C-1E7A-DEF5-AAB72C5E0CED}"/>
              </a:ext>
            </a:extLst>
          </p:cNvPr>
          <p:cNvGrpSpPr/>
          <p:nvPr userDrawn="1"/>
        </p:nvGrpSpPr>
        <p:grpSpPr>
          <a:xfrm>
            <a:off x="0" y="5928016"/>
            <a:ext cx="12218781" cy="939923"/>
            <a:chOff x="6" y="5918077"/>
            <a:chExt cx="12208836" cy="9399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D4EC9B-72C3-3A12-90DE-F3F9B3A23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3" y="5918077"/>
              <a:ext cx="12206289" cy="93992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70C36D-C0EF-2914-BC1A-0936EC669531}"/>
                </a:ext>
              </a:extLst>
            </p:cNvPr>
            <p:cNvSpPr/>
            <p:nvPr userDrawn="1"/>
          </p:nvSpPr>
          <p:spPr>
            <a:xfrm>
              <a:off x="6" y="6764593"/>
              <a:ext cx="12208836" cy="93407"/>
            </a:xfrm>
            <a:prstGeom prst="rect">
              <a:avLst/>
            </a:prstGeom>
            <a:solidFill>
              <a:srgbClr val="457E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" name="Picture 5" descr="A green and grey logo&#10;&#10;Description automatically generated">
            <a:extLst>
              <a:ext uri="{FF2B5EF4-FFF2-40B4-BE49-F238E27FC236}">
                <a16:creationId xmlns:a16="http://schemas.microsoft.com/office/drawing/2014/main" id="{11C74D19-E613-45A0-2EEF-E9BC30919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5" y="5994336"/>
            <a:ext cx="1157813" cy="818243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B3ABB7A-D50E-3CBD-34CF-9C2D48950288}"/>
              </a:ext>
            </a:extLst>
          </p:cNvPr>
          <p:cNvSpPr txBox="1">
            <a:spLocks/>
          </p:cNvSpPr>
          <p:nvPr userDrawn="1"/>
        </p:nvSpPr>
        <p:spPr>
          <a:xfrm>
            <a:off x="11342844" y="6443007"/>
            <a:ext cx="629251" cy="235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57E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7E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7E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40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Recycling Progr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2164F-5452-9A47-91ED-0379F17D63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09" y="1550504"/>
            <a:ext cx="10802938" cy="3847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1000"/>
              </a:lnSpc>
              <a:buNone/>
              <a:defRPr sz="8650" b="1" baseline="0">
                <a:solidFill>
                  <a:srgbClr val="457E5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FOR STYLING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E23A34-6A63-D108-463F-96E86513F6F5}"/>
              </a:ext>
            </a:extLst>
          </p:cNvPr>
          <p:cNvSpPr/>
          <p:nvPr userDrawn="1"/>
        </p:nvSpPr>
        <p:spPr>
          <a:xfrm>
            <a:off x="-6" y="0"/>
            <a:ext cx="12192000" cy="914399"/>
          </a:xfrm>
          <a:prstGeom prst="rect">
            <a:avLst/>
          </a:prstGeom>
          <a:solidFill>
            <a:srgbClr val="457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92EB91-867C-1E7A-DEF5-AAB72C5E0CED}"/>
              </a:ext>
            </a:extLst>
          </p:cNvPr>
          <p:cNvGrpSpPr/>
          <p:nvPr userDrawn="1"/>
        </p:nvGrpSpPr>
        <p:grpSpPr>
          <a:xfrm>
            <a:off x="0" y="5928016"/>
            <a:ext cx="12218781" cy="939923"/>
            <a:chOff x="6" y="5918077"/>
            <a:chExt cx="12208836" cy="9399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D4EC9B-72C3-3A12-90DE-F3F9B3A23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3" y="5918077"/>
              <a:ext cx="12206289" cy="93992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70C36D-C0EF-2914-BC1A-0936EC669531}"/>
                </a:ext>
              </a:extLst>
            </p:cNvPr>
            <p:cNvSpPr/>
            <p:nvPr userDrawn="1"/>
          </p:nvSpPr>
          <p:spPr>
            <a:xfrm>
              <a:off x="6" y="6764593"/>
              <a:ext cx="12208836" cy="93407"/>
            </a:xfrm>
            <a:prstGeom prst="rect">
              <a:avLst/>
            </a:prstGeom>
            <a:solidFill>
              <a:srgbClr val="457E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" name="Picture 5" descr="A green and grey logo&#10;&#10;Description automatically generated">
            <a:extLst>
              <a:ext uri="{FF2B5EF4-FFF2-40B4-BE49-F238E27FC236}">
                <a16:creationId xmlns:a16="http://schemas.microsoft.com/office/drawing/2014/main" id="{11C74D19-E613-45A0-2EEF-E9BC30919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5" y="5994336"/>
            <a:ext cx="1157813" cy="818243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B3ABB7A-D50E-3CBD-34CF-9C2D48950288}"/>
              </a:ext>
            </a:extLst>
          </p:cNvPr>
          <p:cNvSpPr txBox="1">
            <a:spLocks/>
          </p:cNvSpPr>
          <p:nvPr userDrawn="1"/>
        </p:nvSpPr>
        <p:spPr>
          <a:xfrm>
            <a:off x="11342844" y="6443007"/>
            <a:ext cx="629251" cy="235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57E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7E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7E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872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2164F-5452-9A47-91ED-0379F17D63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09" y="1550504"/>
            <a:ext cx="10802938" cy="3847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1000"/>
              </a:lnSpc>
              <a:buNone/>
              <a:defRPr sz="8650" b="1" baseline="0">
                <a:solidFill>
                  <a:srgbClr val="457E5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FOR STYLING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E23A34-6A63-D108-463F-96E86513F6F5}"/>
              </a:ext>
            </a:extLst>
          </p:cNvPr>
          <p:cNvSpPr/>
          <p:nvPr userDrawn="1"/>
        </p:nvSpPr>
        <p:spPr>
          <a:xfrm>
            <a:off x="-6" y="0"/>
            <a:ext cx="12192000" cy="914399"/>
          </a:xfrm>
          <a:prstGeom prst="rect">
            <a:avLst/>
          </a:prstGeom>
          <a:solidFill>
            <a:srgbClr val="457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92EB91-867C-1E7A-DEF5-AAB72C5E0CED}"/>
              </a:ext>
            </a:extLst>
          </p:cNvPr>
          <p:cNvGrpSpPr/>
          <p:nvPr userDrawn="1"/>
        </p:nvGrpSpPr>
        <p:grpSpPr>
          <a:xfrm>
            <a:off x="0" y="5928016"/>
            <a:ext cx="12218781" cy="939923"/>
            <a:chOff x="6" y="5918077"/>
            <a:chExt cx="12208836" cy="9399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D4EC9B-72C3-3A12-90DE-F3F9B3A23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3" y="5918077"/>
              <a:ext cx="12206289" cy="93992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70C36D-C0EF-2914-BC1A-0936EC669531}"/>
                </a:ext>
              </a:extLst>
            </p:cNvPr>
            <p:cNvSpPr/>
            <p:nvPr userDrawn="1"/>
          </p:nvSpPr>
          <p:spPr>
            <a:xfrm>
              <a:off x="6" y="6764593"/>
              <a:ext cx="12208836" cy="93407"/>
            </a:xfrm>
            <a:prstGeom prst="rect">
              <a:avLst/>
            </a:prstGeom>
            <a:solidFill>
              <a:srgbClr val="457E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B3ABB7A-D50E-3CBD-34CF-9C2D48950288}"/>
              </a:ext>
            </a:extLst>
          </p:cNvPr>
          <p:cNvSpPr txBox="1">
            <a:spLocks/>
          </p:cNvSpPr>
          <p:nvPr userDrawn="1"/>
        </p:nvSpPr>
        <p:spPr>
          <a:xfrm>
            <a:off x="11342844" y="6443007"/>
            <a:ext cx="629251" cy="235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57E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7E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7E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A green and grey logo&#10;&#10;Description automatically generated">
            <a:extLst>
              <a:ext uri="{FF2B5EF4-FFF2-40B4-BE49-F238E27FC236}">
                <a16:creationId xmlns:a16="http://schemas.microsoft.com/office/drawing/2014/main" id="{A4425B73-E0A6-49CE-9A8C-A9FC49CE1B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" y="6013924"/>
            <a:ext cx="1129214" cy="7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94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2164F-5452-9A47-91ED-0379F17D63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09" y="1550504"/>
            <a:ext cx="10802938" cy="3847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1000"/>
              </a:lnSpc>
              <a:buNone/>
              <a:defRPr sz="8650" b="1" baseline="0">
                <a:solidFill>
                  <a:srgbClr val="457E5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FOR STYLING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E23A34-6A63-D108-463F-96E86513F6F5}"/>
              </a:ext>
            </a:extLst>
          </p:cNvPr>
          <p:cNvSpPr/>
          <p:nvPr userDrawn="1"/>
        </p:nvSpPr>
        <p:spPr>
          <a:xfrm>
            <a:off x="-6" y="0"/>
            <a:ext cx="12192000" cy="914399"/>
          </a:xfrm>
          <a:prstGeom prst="rect">
            <a:avLst/>
          </a:prstGeom>
          <a:solidFill>
            <a:srgbClr val="457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92EB91-867C-1E7A-DEF5-AAB72C5E0CED}"/>
              </a:ext>
            </a:extLst>
          </p:cNvPr>
          <p:cNvGrpSpPr/>
          <p:nvPr userDrawn="1"/>
        </p:nvGrpSpPr>
        <p:grpSpPr>
          <a:xfrm>
            <a:off x="0" y="5928016"/>
            <a:ext cx="12218781" cy="939923"/>
            <a:chOff x="6" y="5918077"/>
            <a:chExt cx="12208836" cy="9399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D4EC9B-72C3-3A12-90DE-F3F9B3A23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3" y="5918077"/>
              <a:ext cx="12206289" cy="93992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70C36D-C0EF-2914-BC1A-0936EC669531}"/>
                </a:ext>
              </a:extLst>
            </p:cNvPr>
            <p:cNvSpPr/>
            <p:nvPr userDrawn="1"/>
          </p:nvSpPr>
          <p:spPr>
            <a:xfrm>
              <a:off x="6" y="6764593"/>
              <a:ext cx="12208836" cy="93407"/>
            </a:xfrm>
            <a:prstGeom prst="rect">
              <a:avLst/>
            </a:prstGeom>
            <a:solidFill>
              <a:srgbClr val="457E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B3ABB7A-D50E-3CBD-34CF-9C2D48950288}"/>
              </a:ext>
            </a:extLst>
          </p:cNvPr>
          <p:cNvSpPr txBox="1">
            <a:spLocks/>
          </p:cNvSpPr>
          <p:nvPr userDrawn="1"/>
        </p:nvSpPr>
        <p:spPr>
          <a:xfrm>
            <a:off x="11342844" y="6443007"/>
            <a:ext cx="629251" cy="235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57E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7E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7E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A green and grey logo&#10;&#10;Description automatically generated">
            <a:extLst>
              <a:ext uri="{FF2B5EF4-FFF2-40B4-BE49-F238E27FC236}">
                <a16:creationId xmlns:a16="http://schemas.microsoft.com/office/drawing/2014/main" id="{A4425B73-E0A6-49CE-9A8C-A9FC49CE1B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" y="6013924"/>
            <a:ext cx="1129214" cy="7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21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E072D5E-670D-43F7-B1FB-A815C553B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785" y="2236008"/>
            <a:ext cx="10161917" cy="15828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457E5C"/>
                </a:solidFill>
              </a:defRPr>
            </a:lvl1pPr>
          </a:lstStyle>
          <a:p>
            <a:r>
              <a:rPr lang="en-US" dirty="0"/>
              <a:t>FLOATING TITLE </a:t>
            </a:r>
            <a:br>
              <a:rPr lang="en-US" dirty="0"/>
            </a:br>
            <a:r>
              <a:rPr lang="en-US" dirty="0"/>
              <a:t>should be a maximum of 2 lines.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C516D-1813-EDF8-AAC4-3848EC3838D4}"/>
              </a:ext>
            </a:extLst>
          </p:cNvPr>
          <p:cNvSpPr/>
          <p:nvPr userDrawn="1"/>
        </p:nvSpPr>
        <p:spPr>
          <a:xfrm>
            <a:off x="-6" y="0"/>
            <a:ext cx="12192000" cy="914399"/>
          </a:xfrm>
          <a:prstGeom prst="rect">
            <a:avLst/>
          </a:prstGeom>
          <a:solidFill>
            <a:srgbClr val="457E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55BEAB-DEE7-23FC-331D-8367EADDE5B1}"/>
              </a:ext>
            </a:extLst>
          </p:cNvPr>
          <p:cNvGrpSpPr/>
          <p:nvPr userDrawn="1"/>
        </p:nvGrpSpPr>
        <p:grpSpPr>
          <a:xfrm>
            <a:off x="0" y="5928016"/>
            <a:ext cx="12218781" cy="939923"/>
            <a:chOff x="6" y="5918077"/>
            <a:chExt cx="12208836" cy="9399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8F9978-0562-868D-18F0-6FFE0AC83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3" y="5918077"/>
              <a:ext cx="12206289" cy="93992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F6403E-5F1A-10E2-8209-0573CB7BC68D}"/>
                </a:ext>
              </a:extLst>
            </p:cNvPr>
            <p:cNvSpPr/>
            <p:nvPr userDrawn="1"/>
          </p:nvSpPr>
          <p:spPr>
            <a:xfrm>
              <a:off x="6" y="6764593"/>
              <a:ext cx="12208836" cy="93407"/>
            </a:xfrm>
            <a:prstGeom prst="rect">
              <a:avLst/>
            </a:prstGeom>
            <a:solidFill>
              <a:srgbClr val="457E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EF5E4CD-AE1E-AD90-7CF3-E9C5A37B27F1}"/>
              </a:ext>
            </a:extLst>
          </p:cNvPr>
          <p:cNvSpPr txBox="1">
            <a:spLocks/>
          </p:cNvSpPr>
          <p:nvPr userDrawn="1"/>
        </p:nvSpPr>
        <p:spPr>
          <a:xfrm>
            <a:off x="11342844" y="6443007"/>
            <a:ext cx="629251" cy="235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57E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7E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7E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A green and grey logo&#10;&#10;Description automatically generated">
            <a:extLst>
              <a:ext uri="{FF2B5EF4-FFF2-40B4-BE49-F238E27FC236}">
                <a16:creationId xmlns:a16="http://schemas.microsoft.com/office/drawing/2014/main" id="{291BF774-9213-B7BB-8A15-946561FA6F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" y="6013924"/>
            <a:ext cx="1129214" cy="7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7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C072888-92B4-43B4-9373-765814B94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199689"/>
            <a:ext cx="5466748" cy="4850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 spc="300">
                <a:solidFill>
                  <a:srgbClr val="457E5C"/>
                </a:solidFill>
                <a:latin typeface="+mn-lt"/>
                <a:ea typeface="DIN 2014 Extra Bold" panose="020B0504020202020204" pitchFamily="34" charset="77"/>
              </a:defRPr>
            </a:lvl1pPr>
          </a:lstStyle>
          <a:p>
            <a:pPr lvl="0"/>
            <a:r>
              <a:rPr lang="en-US" dirty="0"/>
              <a:t>TEXT BOX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EF44C9-E2F6-4810-B91F-61AE452A27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889413"/>
            <a:ext cx="5466748" cy="20574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id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ex, vitae pharetra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Integer vel ipsum id ipsum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non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In </a:t>
            </a:r>
            <a:r>
              <a:rPr lang="en-US" dirty="0" err="1"/>
              <a:t>condimentum</a:t>
            </a:r>
            <a:r>
              <a:rPr lang="en-US" dirty="0"/>
              <a:t> lacinia pharetra. Ut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finibus</a:t>
            </a:r>
            <a:r>
              <a:rPr lang="en-US" dirty="0"/>
              <a:t> semper,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, a </a:t>
            </a:r>
            <a:r>
              <a:rPr lang="en-US" dirty="0" err="1"/>
              <a:t>condimentum</a:t>
            </a:r>
            <a:r>
              <a:rPr lang="en-US" dirty="0"/>
              <a:t> ipsum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sem. Donec 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108B6-2A8E-10AD-0FEA-D6A3BDD2BCFC}"/>
              </a:ext>
            </a:extLst>
          </p:cNvPr>
          <p:cNvSpPr txBox="1"/>
          <p:nvPr userDrawn="1"/>
        </p:nvSpPr>
        <p:spPr>
          <a:xfrm>
            <a:off x="614516" y="952419"/>
            <a:ext cx="42764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57E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Longer title goes here can be formatted like this instead of multiple lines across the top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5D29BE-F769-31BE-946B-0DAC0F566CEC}"/>
              </a:ext>
            </a:extLst>
          </p:cNvPr>
          <p:cNvGrpSpPr/>
          <p:nvPr userDrawn="1"/>
        </p:nvGrpSpPr>
        <p:grpSpPr>
          <a:xfrm>
            <a:off x="0" y="5928016"/>
            <a:ext cx="12218781" cy="939923"/>
            <a:chOff x="0" y="5928016"/>
            <a:chExt cx="12218781" cy="9399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24E499-2EBE-CCFB-7205-87F0E72D236B}"/>
                </a:ext>
              </a:extLst>
            </p:cNvPr>
            <p:cNvGrpSpPr/>
            <p:nvPr userDrawn="1"/>
          </p:nvGrpSpPr>
          <p:grpSpPr>
            <a:xfrm>
              <a:off x="0" y="5928016"/>
              <a:ext cx="12218781" cy="939923"/>
              <a:chOff x="6" y="5918077"/>
              <a:chExt cx="12208836" cy="93992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F3A71C7-C0BE-CE00-E353-501DA16FBB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53" y="5918077"/>
                <a:ext cx="12206289" cy="939922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027B108-9D27-977A-397D-23D5BAAEF5AB}"/>
                  </a:ext>
                </a:extLst>
              </p:cNvPr>
              <p:cNvSpPr/>
              <p:nvPr userDrawn="1"/>
            </p:nvSpPr>
            <p:spPr>
              <a:xfrm>
                <a:off x="6" y="6764593"/>
                <a:ext cx="12208836" cy="93407"/>
              </a:xfrm>
              <a:prstGeom prst="rect">
                <a:avLst/>
              </a:prstGeom>
              <a:solidFill>
                <a:srgbClr val="457E5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" name="Slide Number Placeholder 2">
              <a:extLst>
                <a:ext uri="{FF2B5EF4-FFF2-40B4-BE49-F238E27FC236}">
                  <a16:creationId xmlns:a16="http://schemas.microsoft.com/office/drawing/2014/main" id="{73566AF0-BC06-4255-984B-3F79286C4C2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342844" y="6443007"/>
              <a:ext cx="629251" cy="23593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rgbClr val="457E5C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6CB4B4D-7CA3-9044-876B-883B54F8677D}" type="slidenum"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457E5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7E5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2" name="Picture 11" descr="A green and grey logo&#10;&#10;Description automatically generated">
            <a:extLst>
              <a:ext uri="{FF2B5EF4-FFF2-40B4-BE49-F238E27FC236}">
                <a16:creationId xmlns:a16="http://schemas.microsoft.com/office/drawing/2014/main" id="{CE1440F0-6D1E-A185-011C-E0A6B637A1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" y="6013924"/>
            <a:ext cx="1129214" cy="7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7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heme" Target="../theme/theme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AE81485-0C27-44F7-95E6-F17120222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45630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AE81485-0C27-44F7-95E6-F17120222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DDD5BFA-10E0-42E6-A929-62DD86CC40E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BDA39-0905-44BD-AE56-14BCA164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D4B08-AB2F-4D3F-85CD-A181640CB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563F-58A5-4F10-A558-4E887FEB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0E1BA-8F09-49B4-8986-955B949D35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EBDF-3886-4DCB-ABC3-B27E79DC3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BE77-AC7C-41B7-A6B7-5B455643E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21078-B3EB-4171-B7EB-2374F5D835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74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AE81485-0C27-44F7-95E6-F17120222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45630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AE81485-0C27-44F7-95E6-F17120222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DDD5BFA-10E0-42E6-A929-62DD86CC40E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BDA39-0905-44BD-AE56-14BCA164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D4B08-AB2F-4D3F-85CD-A181640CB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563F-58A5-4F10-A558-4E887FEB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0E1BA-8F09-49B4-8986-955B949D35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EBDF-3886-4DCB-ABC3-B27E79DC3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BE77-AC7C-41B7-A6B7-5B455643E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21078-B3EB-4171-B7EB-2374F5D835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47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AE81485-0C27-44F7-95E6-F17120222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45630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AE81485-0C27-44F7-95E6-F17120222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DDD5BFA-10E0-42E6-A929-62DD86CC40E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BDA39-0905-44BD-AE56-14BCA164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D4B08-AB2F-4D3F-85CD-A181640CB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563F-58A5-4F10-A558-4E887FEB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0E1BA-8F09-49B4-8986-955B949D35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EBDF-3886-4DCB-ABC3-B27E79DC3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BE77-AC7C-41B7-A6B7-5B455643E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21078-B3EB-4171-B7EB-2374F5D835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8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AE81485-0C27-44F7-95E6-F17120222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45630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AE81485-0C27-44F7-95E6-F17120222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DDD5BFA-10E0-42E6-A929-62DD86CC40E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BDA39-0905-44BD-AE56-14BCA164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D4B08-AB2F-4D3F-85CD-A181640CB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563F-58A5-4F10-A558-4E887FEB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0E1BA-8F09-49B4-8986-955B949D35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EBDF-3886-4DCB-ABC3-B27E79DC3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BE77-AC7C-41B7-A6B7-5B455643E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21078-B3EB-4171-B7EB-2374F5D835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5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AE81485-0C27-44F7-95E6-F17120222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45630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AE81485-0C27-44F7-95E6-F17120222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DDD5BFA-10E0-42E6-A929-62DD86CC40E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BDA39-0905-44BD-AE56-14BCA164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D4B08-AB2F-4D3F-85CD-A181640CB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563F-58A5-4F10-A558-4E887FEB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0E1BA-8F09-49B4-8986-955B949D35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EBDF-3886-4DCB-ABC3-B27E79DC3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BE77-AC7C-41B7-A6B7-5B455643E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21078-B3EB-4171-B7EB-2374F5D835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02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AE81485-0C27-44F7-95E6-F17120222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5630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AE81485-0C27-44F7-95E6-F17120222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DDD5BFA-10E0-42E6-A929-62DD86CC40E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BDA39-0905-44BD-AE56-14BCA164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D4B08-AB2F-4D3F-85CD-A181640CB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563F-58A5-4F10-A558-4E887FEB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0E1BA-8F09-49B4-8986-955B949D35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EBDF-3886-4DCB-ABC3-B27E79DC3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BE77-AC7C-41B7-A6B7-5B455643E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21078-B3EB-4171-B7EB-2374F5D835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62176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AE81485-0C27-44F7-95E6-F17120222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45630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AE81485-0C27-44F7-95E6-F17120222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DDD5BFA-10E0-42E6-A929-62DD86CC40E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BDA39-0905-44BD-AE56-14BCA164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D4B08-AB2F-4D3F-85CD-A181640CB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563F-58A5-4F10-A558-4E887FEB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0E1BA-8F09-49B4-8986-955B949D35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EBDF-3886-4DCB-ABC3-B27E79DC3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BE77-AC7C-41B7-A6B7-5B455643E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21078-B3EB-4171-B7EB-2374F5D835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3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AE81485-0C27-44F7-95E6-F17120222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45630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AE81485-0C27-44F7-95E6-F17120222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DDD5BFA-10E0-42E6-A929-62DD86CC40E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BDA39-0905-44BD-AE56-14BCA164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D4B08-AB2F-4D3F-85CD-A181640CB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563F-58A5-4F10-A558-4E887FEB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0E1BA-8F09-49B4-8986-955B949D35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EBDF-3886-4DCB-ABC3-B27E79DC3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BE77-AC7C-41B7-A6B7-5B455643E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21078-B3EB-4171-B7EB-2374F5D835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41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ylindercollective.org/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mailto:DavidKeeling@cylinderindustry.or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0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1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35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0.xml"/><Relationship Id="rId7" Type="http://schemas.openxmlformats.org/officeDocument/2006/relationships/hyperlink" Target="mailto:DavidKeeling@cylinderindustry.or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hyperlink" Target="http://www.cylindercollective.org/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pixabay.com/en/question-question-mark-response-1015308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7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Relationship Id="rId9" Type="http://schemas.openxmlformats.org/officeDocument/2006/relationships/hyperlink" Target="https://openclipart.org/detail/81109/fwd__bubble_hand_drawn-by-rejon-17766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5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s://en.wikipedia.org/wiki/No_symbol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hyperlink" Target="mailto:sodastream.ordersusa@pepsico.com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Relationship Id="rId9" Type="http://schemas.openxmlformats.org/officeDocument/2006/relationships/hyperlink" Target="https://en.wikipedia.org/wiki/Propane,_butane,_and_LPG_container_valve_connec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0BC13EA-61B1-4E88-A6C7-806C315F20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0BC13EA-61B1-4E88-A6C7-806C315F2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FF8DF01-A9AB-7348-8B52-89AAF290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01" y="974871"/>
            <a:ext cx="11920599" cy="1582891"/>
          </a:xfrm>
        </p:spPr>
        <p:txBody>
          <a:bodyPr vert="horz" anchor="ctr">
            <a:normAutofit/>
          </a:bodyPr>
          <a:lstStyle/>
          <a:p>
            <a:pPr algn="l"/>
            <a:r>
              <a:rPr lang="en-US" b="1" dirty="0">
                <a:latin typeface="+mn-lt"/>
              </a:rPr>
              <a:t>The Cylinder Collective (TCC) </a:t>
            </a:r>
            <a:r>
              <a:rPr lang="en-US" dirty="0">
                <a:latin typeface="+mn-lt"/>
              </a:rPr>
              <a:t>Stewardship Program for </a:t>
            </a:r>
            <a:r>
              <a:rPr lang="en-US" b="1" dirty="0">
                <a:latin typeface="+mn-lt"/>
              </a:rPr>
              <a:t>Pressurized Gas Cylinders in Connecticut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AFE76-A1C2-2049-ADE8-B6A338CB2A66}"/>
              </a:ext>
            </a:extLst>
          </p:cNvPr>
          <p:cNvSpPr txBox="1"/>
          <p:nvPr/>
        </p:nvSpPr>
        <p:spPr>
          <a:xfrm>
            <a:off x="414835" y="2303570"/>
            <a:ext cx="915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CRCOG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Meeting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December 15, 2025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98BECCE-D2A6-E24A-8A2E-A4FC068DC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02" y="4048628"/>
            <a:ext cx="3632433" cy="7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81D840-07EC-E58F-BC91-C476E2AB5582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834" y="3233160"/>
            <a:ext cx="3707350" cy="18026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E71621-5024-D983-B9EA-F2062C16E9E8}"/>
              </a:ext>
            </a:extLst>
          </p:cNvPr>
          <p:cNvSpPr txBox="1"/>
          <p:nvPr/>
        </p:nvSpPr>
        <p:spPr>
          <a:xfrm>
            <a:off x="271401" y="3439254"/>
            <a:ext cx="36433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David Keeling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Executive Director </a:t>
            </a: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Cylinder Collective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414-644-0139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7"/>
              </a:rPr>
              <a:t>DavidKeeling@cylinderindustry.org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/>
              </a:rPr>
              <a:t>www.cylindercollective.org/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9215D-3C2A-A7AC-3A9E-23C55969C09A}"/>
              </a:ext>
            </a:extLst>
          </p:cNvPr>
          <p:cNvSpPr txBox="1"/>
          <p:nvPr/>
        </p:nvSpPr>
        <p:spPr>
          <a:xfrm>
            <a:off x="7987918" y="3447603"/>
            <a:ext cx="36353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Kim O’Rourke</a:t>
            </a: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State Program Coordinator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Cylinder Collective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860-412-4399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kimorourke@cylindercollective.org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 tooltip="http://www.cylindercollective.org/"/>
              </a:rPr>
              <a:t>www.cylindercollective.org/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9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9E938-0672-AF37-032E-880F20913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3C8C431-B505-BEFD-6E79-F979AE79F4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3C8C431-B505-BEFD-6E79-F979AE79F4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D9B0447-AC5C-7C1B-FF89-751099E7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01" y="977551"/>
            <a:ext cx="11920599" cy="1582891"/>
          </a:xfrm>
        </p:spPr>
        <p:txBody>
          <a:bodyPr vert="horz" anchor="ctr"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Transfer Station Storage Area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1902A1-7328-8075-F078-BE1871E28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02" y="4048628"/>
            <a:ext cx="3632433" cy="7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871D4-F0F7-0562-A887-593BA0FB2EE5}"/>
              </a:ext>
            </a:extLst>
          </p:cNvPr>
          <p:cNvSpPr txBox="1"/>
          <p:nvPr/>
        </p:nvSpPr>
        <p:spPr>
          <a:xfrm>
            <a:off x="955964" y="2175487"/>
            <a:ext cx="709352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Per DEEP Municipal Transfer Station General Permit </a:t>
            </a:r>
          </a:p>
          <a:p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Well ventilated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Secure fencing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Signage </a:t>
            </a:r>
          </a:p>
          <a:p>
            <a:endParaRPr lang="en-US" dirty="0"/>
          </a:p>
        </p:txBody>
      </p:sp>
      <p:pic>
        <p:nvPicPr>
          <p:cNvPr id="8" name="Picture 7" descr="A fenced area with a building and a sign&#10;&#10;AI-generated content may be incorrect.">
            <a:extLst>
              <a:ext uri="{FF2B5EF4-FFF2-40B4-BE49-F238E27FC236}">
                <a16:creationId xmlns:a16="http://schemas.microsoft.com/office/drawing/2014/main" id="{C7C50DE2-F58E-8290-484D-2C94CE1EEB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3735"/>
          <a:stretch>
            <a:fillRect/>
          </a:stretch>
        </p:blipFill>
        <p:spPr>
          <a:xfrm rot="5400000">
            <a:off x="8144135" y="1775705"/>
            <a:ext cx="3542934" cy="40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1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D8A51-583E-B9C2-57BA-6AFB8CE45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3264492-AFDE-A549-4AB1-0E24512A23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3264492-AFDE-A549-4AB1-0E24512A23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510AC52-0A16-62C4-10B1-8418E5EC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3" y="803743"/>
            <a:ext cx="12040998" cy="1582891"/>
          </a:xfrm>
        </p:spPr>
        <p:txBody>
          <a:bodyPr vert="horz" anchor="ctr">
            <a:normAutofit/>
          </a:bodyPr>
          <a:lstStyle/>
          <a:p>
            <a:pPr algn="l"/>
            <a:r>
              <a:rPr lang="en-US" b="1" dirty="0">
                <a:latin typeface="+mn-lt"/>
              </a:rPr>
              <a:t>Storage and Collection of Cylinders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D3F152-ECB2-752E-AC86-08380E8C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02" y="4048628"/>
            <a:ext cx="3632433" cy="7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AA6EAD-07DF-DFE3-AAA4-0C2308860EBF}"/>
              </a:ext>
            </a:extLst>
          </p:cNvPr>
          <p:cNvSpPr txBox="1"/>
          <p:nvPr/>
        </p:nvSpPr>
        <p:spPr>
          <a:xfrm>
            <a:off x="631724" y="2401795"/>
            <a:ext cx="68995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Labeled barrel delivered to 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Call </a:t>
            </a:r>
            <a:r>
              <a:rPr lang="en-US" sz="2400" b="1" dirty="0"/>
              <a:t>860-412-4399</a:t>
            </a:r>
            <a:r>
              <a:rPr lang="en-US" sz="2400" dirty="0"/>
              <a:t> or use QR code on the barrel when ¾ full for pick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Place small cylinders in the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Place larger ones outside, standing up on the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Give us a count of how many are on the ground.  Pictures are helpful. </a:t>
            </a:r>
          </a:p>
          <a:p>
            <a:endParaRPr lang="en-US" dirty="0"/>
          </a:p>
        </p:txBody>
      </p:sp>
      <p:pic>
        <p:nvPicPr>
          <p:cNvPr id="8" name="Picture 7" descr="A blue bucket on a black surface&#10;&#10;AI-generated content may be incorrect.">
            <a:extLst>
              <a:ext uri="{FF2B5EF4-FFF2-40B4-BE49-F238E27FC236}">
                <a16:creationId xmlns:a16="http://schemas.microsoft.com/office/drawing/2014/main" id="{DEE84939-144C-7C9C-85F1-E95D26EF87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1067" b="23756"/>
          <a:stretch>
            <a:fillRect/>
          </a:stretch>
        </p:blipFill>
        <p:spPr>
          <a:xfrm>
            <a:off x="8476617" y="1286271"/>
            <a:ext cx="3327456" cy="42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7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4BDE3-1894-F3FD-CC49-F675379B4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10BBBC5-6A00-6535-595E-86B33FB00A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10BBBC5-6A00-6535-595E-86B33FB00A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ABC6BD-DCC3-0ED5-844F-A1ACEBDC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01" y="977551"/>
            <a:ext cx="11920599" cy="1582891"/>
          </a:xfrm>
        </p:spPr>
        <p:txBody>
          <a:bodyPr vert="horz" anchor="ctr">
            <a:normAutofit/>
          </a:bodyPr>
          <a:lstStyle/>
          <a:p>
            <a:pPr algn="l"/>
            <a:r>
              <a:rPr lang="en-US" dirty="0">
                <a:latin typeface="+mn-lt"/>
              </a:rPr>
              <a:t>Signage and Outreach Materials </a:t>
            </a:r>
            <a:endParaRPr lang="en-US" b="1" dirty="0"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28FDDC-C569-CA62-67E0-31A7DBEBA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02" y="4048628"/>
            <a:ext cx="3632433" cy="7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6184F-7221-969F-37E7-C6CA23CE91A7}"/>
              </a:ext>
            </a:extLst>
          </p:cNvPr>
          <p:cNvSpPr txBox="1"/>
          <p:nvPr/>
        </p:nvSpPr>
        <p:spPr>
          <a:xfrm>
            <a:off x="429491" y="2036618"/>
            <a:ext cx="387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Provided by TCC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124F8-39C2-D55D-1E12-EB3BF548866C}"/>
              </a:ext>
            </a:extLst>
          </p:cNvPr>
          <p:cNvSpPr txBox="1"/>
          <p:nvPr/>
        </p:nvSpPr>
        <p:spPr>
          <a:xfrm>
            <a:off x="584845" y="2877942"/>
            <a:ext cx="48409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  <a:tabLst>
                <a:tab pos="457200" algn="l"/>
                <a:tab pos="1543050" algn="l"/>
                <a:tab pos="2744470" algn="l"/>
                <a:tab pos="3430270" algn="l"/>
              </a:tabLst>
            </a:pPr>
            <a:r>
              <a:rPr lang="en-US" b="1" dirty="0">
                <a:ea typeface="Times New Roman" panose="02020603050405020304" pitchFamily="18" charset="0"/>
              </a:rPr>
              <a:t>Outreach Kit Mailing:  </a:t>
            </a:r>
          </a:p>
          <a:p>
            <a:pPr lvl="1">
              <a:spcAft>
                <a:spcPts val="600"/>
              </a:spcAft>
              <a:tabLst>
                <a:tab pos="457200" algn="l"/>
                <a:tab pos="1543050" algn="l"/>
                <a:tab pos="2744470" algn="l"/>
                <a:tab pos="3430270" algn="l"/>
              </a:tabLst>
            </a:pPr>
            <a:r>
              <a:rPr lang="en-US" dirty="0">
                <a:ea typeface="Times New Roman" panose="02020603050405020304" pitchFamily="18" charset="0"/>
              </a:rPr>
              <a:t>Transfer Station Signage, Employee Poster, Resident Information cards</a:t>
            </a:r>
          </a:p>
          <a:p>
            <a:pPr lvl="1">
              <a:spcAft>
                <a:spcPts val="600"/>
              </a:spcAft>
              <a:tabLst>
                <a:tab pos="457200" algn="l"/>
                <a:tab pos="1543050" algn="l"/>
                <a:tab pos="2744470" algn="l"/>
                <a:tab pos="3430270" algn="l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A4C59-1E6A-3827-B51A-65FC9378A7F3}"/>
              </a:ext>
            </a:extLst>
          </p:cNvPr>
          <p:cNvSpPr txBox="1"/>
          <p:nvPr/>
        </p:nvSpPr>
        <p:spPr>
          <a:xfrm>
            <a:off x="625265" y="4259252"/>
            <a:ext cx="40870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  <a:tabLst>
                <a:tab pos="457200" algn="l"/>
                <a:tab pos="1543050" algn="l"/>
                <a:tab pos="2744470" algn="l"/>
                <a:tab pos="3430270" algn="l"/>
              </a:tabLst>
            </a:pPr>
            <a:r>
              <a:rPr lang="en-US" b="1" dirty="0">
                <a:ea typeface="Times New Roman" panose="02020603050405020304" pitchFamily="18" charset="0"/>
              </a:rPr>
              <a:t>Electronic Delivery:  </a:t>
            </a:r>
          </a:p>
          <a:p>
            <a:pPr lvl="1">
              <a:spcAft>
                <a:spcPts val="600"/>
              </a:spcAft>
              <a:tabLst>
                <a:tab pos="457200" algn="l"/>
                <a:tab pos="1543050" algn="l"/>
                <a:tab pos="2744470" algn="l"/>
                <a:tab pos="3430270" algn="l"/>
              </a:tabLst>
            </a:pPr>
            <a:r>
              <a:rPr lang="en-US" dirty="0">
                <a:ea typeface="Times New Roman" panose="02020603050405020304" pitchFamily="18" charset="0"/>
              </a:rPr>
              <a:t>Website banners, Resident Information, social media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08B22-F576-DDB5-FC57-8576D4EB60EC}"/>
              </a:ext>
            </a:extLst>
          </p:cNvPr>
          <p:cNvSpPr txBox="1"/>
          <p:nvPr/>
        </p:nvSpPr>
        <p:spPr>
          <a:xfrm>
            <a:off x="7107382" y="3032439"/>
            <a:ext cx="38913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  <a:tabLst>
                <a:tab pos="457200" algn="l"/>
                <a:tab pos="1543050" algn="l"/>
                <a:tab pos="2744470" algn="l"/>
                <a:tab pos="3430270" algn="l"/>
              </a:tabLst>
            </a:pPr>
            <a:r>
              <a:rPr lang="en-US" b="1" dirty="0">
                <a:ea typeface="Times New Roman" panose="02020603050405020304" pitchFamily="18" charset="0"/>
              </a:rPr>
              <a:t>Coming in 2026</a:t>
            </a:r>
          </a:p>
          <a:p>
            <a:pPr lvl="1">
              <a:spcAft>
                <a:spcPts val="600"/>
              </a:spcAft>
              <a:tabLst>
                <a:tab pos="457200" algn="l"/>
                <a:tab pos="1543050" algn="l"/>
                <a:tab pos="2744470" algn="l"/>
                <a:tab pos="3430270" algn="l"/>
              </a:tabLst>
            </a:pPr>
            <a:r>
              <a:rPr lang="en-US" dirty="0">
                <a:ea typeface="Times New Roman" panose="02020603050405020304" pitchFamily="18" charset="0"/>
              </a:rPr>
              <a:t>Flyers/brochures for residents</a:t>
            </a:r>
          </a:p>
          <a:p>
            <a:pPr lvl="1">
              <a:spcAft>
                <a:spcPts val="600"/>
              </a:spcAft>
              <a:tabLst>
                <a:tab pos="457200" algn="l"/>
                <a:tab pos="1543050" algn="l"/>
                <a:tab pos="2744470" algn="l"/>
                <a:tab pos="3430270" algn="l"/>
              </a:tabLst>
            </a:pPr>
            <a:r>
              <a:rPr lang="en-US" dirty="0">
                <a:ea typeface="Times New Roman" panose="02020603050405020304" pitchFamily="18" charset="0"/>
              </a:rPr>
              <a:t>Posters for residents </a:t>
            </a:r>
          </a:p>
          <a:p>
            <a:pPr lvl="1">
              <a:spcAft>
                <a:spcPts val="600"/>
              </a:spcAft>
              <a:tabLst>
                <a:tab pos="457200" algn="l"/>
                <a:tab pos="1543050" algn="l"/>
                <a:tab pos="2744470" algn="l"/>
                <a:tab pos="3430270" algn="l"/>
              </a:tabLst>
            </a:pPr>
            <a:r>
              <a:rPr lang="en-US" dirty="0">
                <a:ea typeface="Times New Roman" panose="02020603050405020304" pitchFamily="18" charset="0"/>
              </a:rPr>
              <a:t>Newsletter content </a:t>
            </a:r>
          </a:p>
          <a:p>
            <a:pPr lvl="1">
              <a:spcAft>
                <a:spcPts val="600"/>
              </a:spcAft>
              <a:tabLst>
                <a:tab pos="457200" algn="l"/>
                <a:tab pos="1543050" algn="l"/>
                <a:tab pos="2744470" algn="l"/>
                <a:tab pos="3430270" algn="l"/>
              </a:tabLst>
            </a:pPr>
            <a:r>
              <a:rPr lang="en-US" dirty="0">
                <a:ea typeface="Times New Roman" panose="02020603050405020304" pitchFamily="18" charset="0"/>
              </a:rPr>
              <a:t>Banners by request </a:t>
            </a:r>
          </a:p>
          <a:p>
            <a:pPr lvl="1">
              <a:spcAft>
                <a:spcPts val="600"/>
              </a:spcAft>
              <a:tabLst>
                <a:tab pos="457200" algn="l"/>
                <a:tab pos="1543050" algn="l"/>
                <a:tab pos="2744470" algn="l"/>
                <a:tab pos="3430270" algn="l"/>
              </a:tabLst>
            </a:pPr>
            <a:r>
              <a:rPr lang="en-US" dirty="0">
                <a:ea typeface="Times New Roman" panose="02020603050405020304" pitchFamily="18" charset="0"/>
              </a:rPr>
              <a:t>Employee training &amp; manual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7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containers with text&#10;&#10;AI-generated content may be incorrect.">
            <a:extLst>
              <a:ext uri="{FF2B5EF4-FFF2-40B4-BE49-F238E27FC236}">
                <a16:creationId xmlns:a16="http://schemas.microsoft.com/office/drawing/2014/main" id="{479A3DF8-75C4-C81B-6C58-EB39F64E2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1"/>
          <a:stretch>
            <a:fillRect/>
          </a:stretch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14" name="Picture 13" descr="A close-up of a brochure&#10;&#10;AI-generated content may be incorrect.">
            <a:extLst>
              <a:ext uri="{FF2B5EF4-FFF2-40B4-BE49-F238E27FC236}">
                <a16:creationId xmlns:a16="http://schemas.microsoft.com/office/drawing/2014/main" id="{BB0E1F6D-0991-61CB-477E-ABD7CBDC5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"/>
          <a:stretch>
            <a:fillRect/>
          </a:stretch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61D7CF-9424-A5D4-3C37-7B60743CABF2}"/>
              </a:ext>
            </a:extLst>
          </p:cNvPr>
          <p:cNvSpPr txBox="1"/>
          <p:nvPr/>
        </p:nvSpPr>
        <p:spPr>
          <a:xfrm>
            <a:off x="5554177" y="153538"/>
            <a:ext cx="1369824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Resident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Information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Card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969ECFB0-4D0C-243E-59C6-A49530FBF685}"/>
              </a:ext>
            </a:extLst>
          </p:cNvPr>
          <p:cNvSpPr/>
          <p:nvPr/>
        </p:nvSpPr>
        <p:spPr>
          <a:xfrm>
            <a:off x="5782105" y="1180998"/>
            <a:ext cx="639097" cy="36379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98DE04-0D60-5B30-5E47-E76A52057167}"/>
              </a:ext>
            </a:extLst>
          </p:cNvPr>
          <p:cNvSpPr txBox="1"/>
          <p:nvPr/>
        </p:nvSpPr>
        <p:spPr>
          <a:xfrm>
            <a:off x="5917559" y="4726926"/>
            <a:ext cx="1391867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Transfer Station Sign 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40B323D-C72B-DC69-2073-54D88C0F97FB}"/>
              </a:ext>
            </a:extLst>
          </p:cNvPr>
          <p:cNvSpPr/>
          <p:nvPr/>
        </p:nvSpPr>
        <p:spPr>
          <a:xfrm>
            <a:off x="6412091" y="5951954"/>
            <a:ext cx="766911" cy="3339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0793D9-1396-8997-4492-2264374645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9426" y="88089"/>
            <a:ext cx="4497149" cy="668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2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12688-4E4E-5A91-4025-7946E45BC7A1}"/>
              </a:ext>
            </a:extLst>
          </p:cNvPr>
          <p:cNvSpPr txBox="1"/>
          <p:nvPr/>
        </p:nvSpPr>
        <p:spPr>
          <a:xfrm>
            <a:off x="3796626" y="4128757"/>
            <a:ext cx="4601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Collection Site Reference Poster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51C8C5-CFAA-731C-66DB-F613634584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946461"/>
            <a:ext cx="3841785" cy="4965077"/>
          </a:xfrm>
          <a:prstGeom prst="rect">
            <a:avLst/>
          </a:prstGeom>
        </p:spPr>
      </p:pic>
      <p:pic>
        <p:nvPicPr>
          <p:cNvPr id="2" name="Picture 1" descr="A poster with a list of gas cylinders&#10;&#10;AI-generated content may be incorrect.">
            <a:extLst>
              <a:ext uri="{FF2B5EF4-FFF2-40B4-BE49-F238E27FC236}">
                <a16:creationId xmlns:a16="http://schemas.microsoft.com/office/drawing/2014/main" id="{64FF431E-3B03-AE70-7E37-0AC232784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964" y="930396"/>
            <a:ext cx="4132434" cy="5029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3A51F5-ED31-D56C-FDA6-A612C3A3456F}"/>
              </a:ext>
            </a:extLst>
          </p:cNvPr>
          <p:cNvSpPr txBox="1"/>
          <p:nvPr/>
        </p:nvSpPr>
        <p:spPr>
          <a:xfrm>
            <a:off x="3841785" y="898403"/>
            <a:ext cx="4057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Collection Barrel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Sticker</a:t>
            </a:r>
            <a:r>
              <a:rPr lang="en-US" sz="5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6595E01-1FE1-3095-54BA-499E4ED9356C}"/>
              </a:ext>
            </a:extLst>
          </p:cNvPr>
          <p:cNvSpPr/>
          <p:nvPr/>
        </p:nvSpPr>
        <p:spPr>
          <a:xfrm>
            <a:off x="5410451" y="5440177"/>
            <a:ext cx="639097" cy="36379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69C23EE-4A0B-66BA-D9E7-06C186CEA7D1}"/>
              </a:ext>
            </a:extLst>
          </p:cNvPr>
          <p:cNvSpPr/>
          <p:nvPr/>
        </p:nvSpPr>
        <p:spPr>
          <a:xfrm>
            <a:off x="6096000" y="1825122"/>
            <a:ext cx="766911" cy="3339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84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FA776-EE95-B9C8-175A-33997163C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78C9B0-B91E-F40A-11ED-73B9A29077D5}"/>
              </a:ext>
            </a:extLst>
          </p:cNvPr>
          <p:cNvSpPr txBox="1"/>
          <p:nvPr/>
        </p:nvSpPr>
        <p:spPr>
          <a:xfrm>
            <a:off x="6606989" y="3980258"/>
            <a:ext cx="460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Web Banners </a:t>
            </a:r>
          </a:p>
        </p:txBody>
      </p:sp>
      <p:pic>
        <p:nvPicPr>
          <p:cNvPr id="3" name="Picture 2" descr="A poster for a gas cylinder recycling company&#10;&#10;AI-generated content may be incorrect.">
            <a:extLst>
              <a:ext uri="{FF2B5EF4-FFF2-40B4-BE49-F238E27FC236}">
                <a16:creationId xmlns:a16="http://schemas.microsoft.com/office/drawing/2014/main" id="{4F0E4DBC-C7EA-2FB6-BE40-47C0CDEEA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60" y="1531792"/>
            <a:ext cx="3997384" cy="3331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42C56A-8477-9B2E-EB25-C9E481F9D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040" y="2374754"/>
            <a:ext cx="6934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B1582-D1CF-772B-F468-80BEC4F32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5790EE-49A6-D81F-E55D-C7B9653C5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4" y="1608899"/>
            <a:ext cx="4261427" cy="2675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CB5A3E-ED6A-72B3-F31A-58DE82592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41" y="1608899"/>
            <a:ext cx="4464347" cy="3725901"/>
          </a:xfrm>
          <a:prstGeom prst="rect">
            <a:avLst/>
          </a:prstGeom>
        </p:spPr>
      </p:pic>
      <p:pic>
        <p:nvPicPr>
          <p:cNvPr id="6" name="Picture 5" descr="A person sitting at a table&#10;&#10;AI-generated content may be incorrect.">
            <a:extLst>
              <a:ext uri="{FF2B5EF4-FFF2-40B4-BE49-F238E27FC236}">
                <a16:creationId xmlns:a16="http://schemas.microsoft.com/office/drawing/2014/main" id="{C024457D-3765-E9B3-C1CA-7BE23FB30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568" y="1608899"/>
            <a:ext cx="3437510" cy="3084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9CC33D-A936-13D8-D818-F42A1ACF3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6" y="3911494"/>
            <a:ext cx="3665625" cy="2188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E527BB-1374-32EA-19D1-CC20C0E83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748" y="4844384"/>
            <a:ext cx="3665626" cy="1667732"/>
          </a:xfrm>
          <a:prstGeom prst="rect">
            <a:avLst/>
          </a:prstGeom>
        </p:spPr>
      </p:pic>
      <p:pic>
        <p:nvPicPr>
          <p:cNvPr id="11" name="Picture 10" descr="A green sign with white text&#10;&#10;AI-generated content may be incorrect.">
            <a:extLst>
              <a:ext uri="{FF2B5EF4-FFF2-40B4-BE49-F238E27FC236}">
                <a16:creationId xmlns:a16="http://schemas.microsoft.com/office/drawing/2014/main" id="{74C80B45-1552-68F8-EA35-DD1757DC7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834" y="3730110"/>
            <a:ext cx="4679166" cy="3029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DD1311-A72C-BF0A-01EA-2C1B9EB8318F}"/>
              </a:ext>
            </a:extLst>
          </p:cNvPr>
          <p:cNvSpPr txBox="1"/>
          <p:nvPr/>
        </p:nvSpPr>
        <p:spPr>
          <a:xfrm>
            <a:off x="4400191" y="962568"/>
            <a:ext cx="46927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TCC Outreach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1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0EC6D-9A56-94A3-4BA4-B9D6CD8FA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56F4F11-5D8D-D65F-BC3E-058D9B4279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56F4F11-5D8D-D65F-BC3E-058D9B4279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F706961-D2E2-201B-E66C-C6E16CB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01" y="977551"/>
            <a:ext cx="11920599" cy="1582891"/>
          </a:xfrm>
        </p:spPr>
        <p:txBody>
          <a:bodyPr vert="horz" anchor="ctr">
            <a:normAutofit/>
          </a:bodyPr>
          <a:lstStyle/>
          <a:p>
            <a:pPr algn="l"/>
            <a:r>
              <a:rPr lang="en-US" b="1" dirty="0">
                <a:latin typeface="+mn-lt"/>
              </a:rPr>
              <a:t>Town/Transfer Station Responsibilities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D07CAF-0982-1B78-39D7-7FFAE7145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02" y="4048628"/>
            <a:ext cx="3632433" cy="7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60043-F773-30AA-6D1F-498820CB477F}"/>
              </a:ext>
            </a:extLst>
          </p:cNvPr>
          <p:cNvSpPr txBox="1"/>
          <p:nvPr/>
        </p:nvSpPr>
        <p:spPr>
          <a:xfrm>
            <a:off x="271401" y="2428095"/>
            <a:ext cx="86452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Compliance with DEEP General Permit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charge to residents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Maintain records, as with other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Contact us when barrel is ¾ full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Notify TCC of any concerns, problems or changes </a:t>
            </a:r>
          </a:p>
          <a:p>
            <a:endParaRPr lang="en-US" dirty="0"/>
          </a:p>
        </p:txBody>
      </p:sp>
      <p:pic>
        <p:nvPicPr>
          <p:cNvPr id="6" name="Picture 5" descr="A receipt with writing on it&#10;&#10;AI-generated content may be incorrect.">
            <a:extLst>
              <a:ext uri="{FF2B5EF4-FFF2-40B4-BE49-F238E27FC236}">
                <a16:creationId xmlns:a16="http://schemas.microsoft.com/office/drawing/2014/main" id="{D09175E4-251D-89F4-F4A6-05303225B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0670" y="1198832"/>
            <a:ext cx="2949929" cy="44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3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82963-7745-95DA-53B8-F14691DD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7F0F421-0B36-3D01-50B8-8C5FF82C1B8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7F0F421-0B36-3D01-50B8-8C5FF82C1B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A653FA8-A6E5-AA06-64F6-274AA8A0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" y="977551"/>
            <a:ext cx="12188824" cy="1582891"/>
          </a:xfrm>
        </p:spPr>
        <p:txBody>
          <a:bodyPr vert="horz" anchor="ctr">
            <a:normAutofit/>
          </a:bodyPr>
          <a:lstStyle/>
          <a:p>
            <a:r>
              <a:rPr lang="en-US" b="1" dirty="0">
                <a:latin typeface="+mn-lt"/>
              </a:rPr>
              <a:t>Thank you for your </a:t>
            </a:r>
            <a:r>
              <a:rPr lang="en-US" dirty="0">
                <a:latin typeface="+mn-lt"/>
              </a:rPr>
              <a:t>interest</a:t>
            </a:r>
            <a:r>
              <a:rPr lang="en-US" b="1" dirty="0">
                <a:latin typeface="+mn-lt"/>
              </a:rPr>
              <a:t>!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986F71-2977-3ED5-E3B5-A38AE340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02" y="4048628"/>
            <a:ext cx="3632433" cy="7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C90A9-A44F-64AF-4B14-BECC3314F3BE}"/>
              </a:ext>
            </a:extLst>
          </p:cNvPr>
          <p:cNvSpPr txBox="1"/>
          <p:nvPr/>
        </p:nvSpPr>
        <p:spPr>
          <a:xfrm>
            <a:off x="7883237" y="3376784"/>
            <a:ext cx="3865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Kim O'Rourke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State Program Coordinator 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Cylinder Collective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860-412-4399 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u="sng" dirty="0">
                <a:solidFill>
                  <a:srgbClr val="0000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KimORourke@cylindercollective.org</a:t>
            </a:r>
          </a:p>
          <a:p>
            <a:r>
              <a:rPr lang="en-US" u="sng" dirty="0">
                <a:solidFill>
                  <a:srgbClr val="0000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6" tooltip="http://www.cylindercollective.org/"/>
              </a:rPr>
              <a:t>www.cylindercollective.org/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47401-95F9-EB43-661E-B3FDE02E8DB3}"/>
              </a:ext>
            </a:extLst>
          </p:cNvPr>
          <p:cNvSpPr txBox="1"/>
          <p:nvPr/>
        </p:nvSpPr>
        <p:spPr>
          <a:xfrm>
            <a:off x="609600" y="3407581"/>
            <a:ext cx="41702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David Keeling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Executive Director </a:t>
            </a: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Cylinder Collective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414-644-0139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u="sng" dirty="0">
                <a:solidFill>
                  <a:srgbClr val="0000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7"/>
              </a:rPr>
              <a:t>DavidKeeling@cylinderindustry.org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u="sng" dirty="0">
                <a:solidFill>
                  <a:srgbClr val="0000FF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6"/>
              </a:rPr>
              <a:t>www.cylindercollective.org/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32F6E67B-2E53-8307-B565-464BA63AD466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292" y="2637554"/>
            <a:ext cx="3359747" cy="15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0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8B24ED-0225-0656-07FE-3062DEC21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FE09E0A-5E09-3745-5293-A3CA6ED967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FE09E0A-5E09-3745-5293-A3CA6ED967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884C24-51A8-262F-30E0-5688CC33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01" y="974871"/>
            <a:ext cx="11920599" cy="1582891"/>
          </a:xfrm>
        </p:spPr>
        <p:txBody>
          <a:bodyPr vert="horz" anchor="ctr">
            <a:normAutofit/>
          </a:bodyPr>
          <a:lstStyle/>
          <a:p>
            <a:pPr algn="l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Gas Cylinder EPR in Connecticut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1A3CAC-3DF2-224F-F1AE-51381914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02" y="4048628"/>
            <a:ext cx="3632433" cy="7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5293C6-539E-2FD9-543E-D6130A54D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41871" y="3133000"/>
            <a:ext cx="2750129" cy="27501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76A1B8-651C-31B3-241D-D03CB4C2A6C1}"/>
              </a:ext>
            </a:extLst>
          </p:cNvPr>
          <p:cNvSpPr txBox="1"/>
          <p:nvPr/>
        </p:nvSpPr>
        <p:spPr>
          <a:xfrm>
            <a:off x="8790823" y="2450685"/>
            <a:ext cx="161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What do I do with small gas cylinders?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A3468A-E050-AAAC-D589-EFBEEDC5E1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90823" y="2213272"/>
            <a:ext cx="1562811" cy="13160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79E773-5EAF-4CF6-21D7-60371CD3E63C}"/>
              </a:ext>
            </a:extLst>
          </p:cNvPr>
          <p:cNvSpPr txBox="1"/>
          <p:nvPr/>
        </p:nvSpPr>
        <p:spPr>
          <a:xfrm>
            <a:off x="866585" y="2386634"/>
            <a:ext cx="73290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Public Act 22-27 passed in 2022; Amendment passed in 2024 (Public Act 24-133)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The Cylinder Collective (TCC) is one of the stewardship organizations developed to responsibly manage gas cylinders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TCC Stewardship Plan was approved by DEEP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Program Launched:  October 2025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E16CE5-4452-F84B-A2D2-346080F90A27}"/>
              </a:ext>
            </a:extLst>
          </p:cNvPr>
          <p:cNvSpPr txBox="1"/>
          <p:nvPr/>
        </p:nvSpPr>
        <p:spPr>
          <a:xfrm>
            <a:off x="734518" y="1177864"/>
            <a:ext cx="10568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Why EPR for Gas Cylinders?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A9D43-60C5-6B72-2018-36C6FEB02FCC}"/>
              </a:ext>
            </a:extLst>
          </p:cNvPr>
          <p:cNvSpPr txBox="1"/>
          <p:nvPr/>
        </p:nvSpPr>
        <p:spPr>
          <a:xfrm>
            <a:off x="1471989" y="2025456"/>
            <a:ext cx="996845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Increase free and accessible options for disposal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Increase proper management of cylinders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Reduce the impact on the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Reduce the burden on municipalities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Industry funded and managed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Develop communication and partnership among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Creates an efficient, sustainable system 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8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EBB293-1F6D-07BF-417D-72D7EDF1AEAB}"/>
              </a:ext>
            </a:extLst>
          </p:cNvPr>
          <p:cNvSpPr txBox="1"/>
          <p:nvPr/>
        </p:nvSpPr>
        <p:spPr>
          <a:xfrm>
            <a:off x="429491" y="1127924"/>
            <a:ext cx="9310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Collection Sites in Connecticut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ED467-F59F-0C28-9B31-795D221EACA7}"/>
              </a:ext>
            </a:extLst>
          </p:cNvPr>
          <p:cNvSpPr txBox="1"/>
          <p:nvPr/>
        </p:nvSpPr>
        <p:spPr>
          <a:xfrm>
            <a:off x="886691" y="2272285"/>
            <a:ext cx="69411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Campgrounds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HHW Events and Facilities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Transfer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MRFS &amp; Solid Waste Facilities </a:t>
            </a:r>
          </a:p>
          <a:p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6" name="Picture 5" descr="A sign on a metal container&#10;&#10;AI-generated content may be incorrect.">
            <a:extLst>
              <a:ext uri="{FF2B5EF4-FFF2-40B4-BE49-F238E27FC236}">
                <a16:creationId xmlns:a16="http://schemas.microsoft.com/office/drawing/2014/main" id="{76635E59-50EE-4BAB-C953-A81FB52A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00" t="24069" b="9980"/>
          <a:stretch>
            <a:fillRect/>
          </a:stretch>
        </p:blipFill>
        <p:spPr>
          <a:xfrm>
            <a:off x="8229600" y="2139169"/>
            <a:ext cx="3422073" cy="34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8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B3B430-501B-1530-4F8D-EE8B7A589BBA}"/>
              </a:ext>
            </a:extLst>
          </p:cNvPr>
          <p:cNvSpPr txBox="1"/>
          <p:nvPr/>
        </p:nvSpPr>
        <p:spPr>
          <a:xfrm>
            <a:off x="6709381" y="4865546"/>
            <a:ext cx="4706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6E241-7704-5472-526D-77B18528E387}"/>
              </a:ext>
            </a:extLst>
          </p:cNvPr>
          <p:cNvSpPr txBox="1"/>
          <p:nvPr/>
        </p:nvSpPr>
        <p:spPr>
          <a:xfrm>
            <a:off x="2015242" y="919412"/>
            <a:ext cx="61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Actively </a:t>
            </a:r>
            <a:r>
              <a:rPr lang="en-US" dirty="0"/>
              <a:t>Collaborating</a:t>
            </a:r>
            <a:r>
              <a:rPr lang="en-US" sz="1800" dirty="0"/>
              <a:t> with CRCOG Municipalities</a:t>
            </a:r>
          </a:p>
        </p:txBody>
      </p:sp>
      <p:pic>
        <p:nvPicPr>
          <p:cNvPr id="10" name="Picture 9" descr="A close-up of a list of text&#10;&#10;AI-generated content may be incorrect.">
            <a:extLst>
              <a:ext uri="{FF2B5EF4-FFF2-40B4-BE49-F238E27FC236}">
                <a16:creationId xmlns:a16="http://schemas.microsoft.com/office/drawing/2014/main" id="{C6EB1570-089A-04BF-9163-05220DA37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20" y="1253790"/>
            <a:ext cx="2841459" cy="1397638"/>
          </a:xfrm>
          <a:prstGeom prst="rect">
            <a:avLst/>
          </a:prstGeom>
        </p:spPr>
      </p:pic>
      <p:pic>
        <p:nvPicPr>
          <p:cNvPr id="11" name="Picture 10" descr="A close-up of a sign&#10;&#10;AI-generated content may be incorrect.">
            <a:extLst>
              <a:ext uri="{FF2B5EF4-FFF2-40B4-BE49-F238E27FC236}">
                <a16:creationId xmlns:a16="http://schemas.microsoft.com/office/drawing/2014/main" id="{33986C54-3701-2248-CF53-E902F6BF0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342" y="1361888"/>
            <a:ext cx="2841458" cy="1181442"/>
          </a:xfrm>
          <a:prstGeom prst="rect">
            <a:avLst/>
          </a:prstGeom>
        </p:spPr>
      </p:pic>
      <p:pic>
        <p:nvPicPr>
          <p:cNvPr id="13" name="Picture 12" descr="A screenshot of a map&#10;&#10;AI-generated content may be incorrect.">
            <a:extLst>
              <a:ext uri="{FF2B5EF4-FFF2-40B4-BE49-F238E27FC236}">
                <a16:creationId xmlns:a16="http://schemas.microsoft.com/office/drawing/2014/main" id="{5E8060B0-AADD-A679-EDA0-729EC0A03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1160"/>
            <a:ext cx="12192000" cy="3032384"/>
          </a:xfrm>
          <a:prstGeom prst="rect">
            <a:avLst/>
          </a:prstGeom>
        </p:spPr>
      </p:pic>
      <p:pic>
        <p:nvPicPr>
          <p:cNvPr id="15" name="Picture 14" descr="A map of the state of connecticut&#10;&#10;AI-generated content may be incorrect.">
            <a:extLst>
              <a:ext uri="{FF2B5EF4-FFF2-40B4-BE49-F238E27FC236}">
                <a16:creationId xmlns:a16="http://schemas.microsoft.com/office/drawing/2014/main" id="{52F5D117-14BF-1BE7-6945-25745D7F7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810" y="919413"/>
            <a:ext cx="4644190" cy="20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7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ortable toilets on a wet parking lot&#10;&#10;AI-generated content may be incorrect.">
            <a:extLst>
              <a:ext uri="{FF2B5EF4-FFF2-40B4-BE49-F238E27FC236}">
                <a16:creationId xmlns:a16="http://schemas.microsoft.com/office/drawing/2014/main" id="{6ACE22DE-531C-532D-88BE-E4C7D2194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891" y="1217468"/>
            <a:ext cx="5897419" cy="4423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3B8B-E39E-7133-2424-F8B7B74146BC}"/>
              </a:ext>
            </a:extLst>
          </p:cNvPr>
          <p:cNvSpPr txBox="1"/>
          <p:nvPr/>
        </p:nvSpPr>
        <p:spPr>
          <a:xfrm>
            <a:off x="249383" y="2229940"/>
            <a:ext cx="5417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Municipal Transfer Station Collection Site Information </a:t>
            </a:r>
          </a:p>
        </p:txBody>
      </p:sp>
    </p:spTree>
    <p:extLst>
      <p:ext uri="{BB962C8B-B14F-4D97-AF65-F5344CB8AC3E}">
        <p14:creationId xmlns:p14="http://schemas.microsoft.com/office/powerpoint/2010/main" val="347080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7463F-28AB-6818-C4CE-5D6F3A621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6F984FC-803E-6CDA-33CF-DC48D0A884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6F984FC-803E-6CDA-33CF-DC48D0A88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463B22-08FC-5C70-BC7D-026D43ED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2" y="1086414"/>
            <a:ext cx="5817636" cy="1253031"/>
          </a:xfrm>
        </p:spPr>
        <p:txBody>
          <a:bodyPr vert="horz" anchor="ctr">
            <a:normAutofit fontScale="90000"/>
          </a:bodyPr>
          <a:lstStyle/>
          <a:p>
            <a:r>
              <a:rPr lang="en-US" dirty="0"/>
              <a:t>Acceptable Cylinders with TCC Program </a:t>
            </a:r>
            <a:br>
              <a:rPr lang="en-US" dirty="0"/>
            </a:br>
            <a:endParaRPr lang="en-US" b="1" dirty="0"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DA7DB6-499B-5E8F-5E17-6A45D7404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02" y="4048628"/>
            <a:ext cx="3632433" cy="7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AF9D39-1741-5893-9F5F-D2418242BE89}"/>
              </a:ext>
            </a:extLst>
          </p:cNvPr>
          <p:cNvSpPr txBox="1"/>
          <p:nvPr/>
        </p:nvSpPr>
        <p:spPr>
          <a:xfrm>
            <a:off x="533303" y="2063469"/>
            <a:ext cx="5325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Residential cylinders only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Small butane, isobutane, helium, propylene (MAP)  and propane cylinders used for camping, torch and balloon inflation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Propane cylinders must be under 20 lbs.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Note:  cylinders do not have to be empty</a:t>
            </a:r>
          </a:p>
        </p:txBody>
      </p:sp>
      <p:pic>
        <p:nvPicPr>
          <p:cNvPr id="11" name="Picture 10" descr="A hand holding a red bottle&#10;&#10;AI-generated content may be incorrect.">
            <a:extLst>
              <a:ext uri="{FF2B5EF4-FFF2-40B4-BE49-F238E27FC236}">
                <a16:creationId xmlns:a16="http://schemas.microsoft.com/office/drawing/2014/main" id="{6BAD4DA7-A4E5-6577-95C5-8B0AF3AD8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4649" y="5160680"/>
            <a:ext cx="1209598" cy="1209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AFB3B2-174F-8250-FE46-1D581E3A30CF}"/>
              </a:ext>
            </a:extLst>
          </p:cNvPr>
          <p:cNvSpPr txBox="1"/>
          <p:nvPr/>
        </p:nvSpPr>
        <p:spPr>
          <a:xfrm rot="20167675">
            <a:off x="9080361" y="4595484"/>
            <a:ext cx="169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New and Acceptable</a:t>
            </a:r>
            <a:endParaRPr lang="en-US" dirty="0"/>
          </a:p>
        </p:txBody>
      </p:sp>
      <p:pic>
        <p:nvPicPr>
          <p:cNvPr id="14" name="Picture 13" descr="A group of containers with text&#10;&#10;AI-generated content may be incorrect.">
            <a:extLst>
              <a:ext uri="{FF2B5EF4-FFF2-40B4-BE49-F238E27FC236}">
                <a16:creationId xmlns:a16="http://schemas.microsoft.com/office/drawing/2014/main" id="{FBB838E8-A653-4699-1852-FF361063AB6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9070" r="28832"/>
          <a:stretch>
            <a:fillRect/>
          </a:stretch>
        </p:blipFill>
        <p:spPr>
          <a:xfrm>
            <a:off x="5968638" y="950837"/>
            <a:ext cx="6072360" cy="3590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1DB4F1-CB3A-3BA5-AF66-CF383D4D4DCC}"/>
              </a:ext>
            </a:extLst>
          </p:cNvPr>
          <p:cNvSpPr txBox="1"/>
          <p:nvPr/>
        </p:nvSpPr>
        <p:spPr>
          <a:xfrm>
            <a:off x="7865488" y="553783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lb. Helium Cylinder</a:t>
            </a:r>
          </a:p>
        </p:txBody>
      </p:sp>
    </p:spTree>
    <p:extLst>
      <p:ext uri="{BB962C8B-B14F-4D97-AF65-F5344CB8AC3E}">
        <p14:creationId xmlns:p14="http://schemas.microsoft.com/office/powerpoint/2010/main" val="266131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FBDA8-25D1-8C36-CE12-20800CA16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8363D63-4AE0-FAB3-0FC0-582830DB9B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8363D63-4AE0-FAB3-0FC0-582830DB9B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4BB1352-EBD1-FF68-AB5C-888DC182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01" y="977551"/>
            <a:ext cx="11920599" cy="1582891"/>
          </a:xfrm>
        </p:spPr>
        <p:txBody>
          <a:bodyPr vert="horz" anchor="ctr">
            <a:normAutofit/>
          </a:bodyPr>
          <a:lstStyle/>
          <a:p>
            <a:pPr algn="l"/>
            <a:r>
              <a:rPr lang="en-US" b="1" dirty="0">
                <a:latin typeface="+mn-lt"/>
              </a:rPr>
              <a:t>Unacceptable Cylinders with the TCC Program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F57422B-7AB5-F7CC-5CA5-6C7D6A65C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02" y="4048628"/>
            <a:ext cx="3632433" cy="7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B1822-68CC-F561-ECCD-F53D1BB6363C}"/>
              </a:ext>
            </a:extLst>
          </p:cNvPr>
          <p:cNvSpPr txBox="1"/>
          <p:nvPr/>
        </p:nvSpPr>
        <p:spPr>
          <a:xfrm>
            <a:off x="2665762" y="2382283"/>
            <a:ext cx="92548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NO 20 lb. (BBQ tanks) or larger propane tanks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NO Industrial, commercial and institutional gas cylinders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NO cylinders containing carbon dioxide, oxygen, refrigerants, acetylene, hydrogen, ethylene, nitrous oxide, and spray foam adhesives.  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NO fire extinguishers, candle or cigarette lighters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NO Vapes or Nitrous Oxide Cylinders </a:t>
            </a:r>
          </a:p>
          <a:p>
            <a:endParaRPr lang="en-US" dirty="0"/>
          </a:p>
        </p:txBody>
      </p:sp>
      <p:pic>
        <p:nvPicPr>
          <p:cNvPr id="6" name="Picture 5" descr="A red circle with a black background&#10;&#10;AI-generated content may be incorrect.">
            <a:extLst>
              <a:ext uri="{FF2B5EF4-FFF2-40B4-BE49-F238E27FC236}">
                <a16:creationId xmlns:a16="http://schemas.microsoft.com/office/drawing/2014/main" id="{F2E4930D-6719-C680-0728-A23738657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51002" y="2382283"/>
            <a:ext cx="2093434" cy="20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E1633-299D-414E-404E-4A14E2931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5A7B43E-F748-9E9C-CA65-075DC9A90B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5A7B43E-F748-9E9C-CA65-075DC9A90B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F6AA7A3-E628-E396-55E3-DB70AFF5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2" y="1168414"/>
            <a:ext cx="11920599" cy="1582891"/>
          </a:xfrm>
        </p:spPr>
        <p:txBody>
          <a:bodyPr vert="horz" anchor="ctr">
            <a:normAutofit/>
          </a:bodyPr>
          <a:lstStyle/>
          <a:p>
            <a:pPr algn="l"/>
            <a:r>
              <a:rPr lang="en-US" dirty="0"/>
              <a:t>Other CT DEEP approved programs for gas cylinders </a:t>
            </a:r>
            <a:br>
              <a:rPr lang="en-US" dirty="0"/>
            </a:br>
            <a:endParaRPr lang="en-US" b="1" dirty="0"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ECAF9A-7E80-6A76-9E35-8186B46C6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02" y="4048628"/>
            <a:ext cx="3632433" cy="7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8A508-8DED-EBA0-CB61-5E59B7C762E3}"/>
              </a:ext>
            </a:extLst>
          </p:cNvPr>
          <p:cNvSpPr txBox="1"/>
          <p:nvPr/>
        </p:nvSpPr>
        <p:spPr>
          <a:xfrm>
            <a:off x="4959927" y="2549236"/>
            <a:ext cx="6206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Propane Gas Association of New England (PGANE) -</a:t>
            </a:r>
          </a:p>
          <a:p>
            <a:r>
              <a:rPr lang="en-US" dirty="0"/>
              <a:t>20lb. propane tanks for BBQ grills</a:t>
            </a:r>
          </a:p>
          <a:p>
            <a:r>
              <a:rPr lang="en-US" dirty="0"/>
              <a:t>Gary Haines, 888-445-1075; gary@pgane.org</a:t>
            </a:r>
          </a:p>
          <a:p>
            <a:r>
              <a:rPr lang="en-US" dirty="0"/>
              <a:t>pgane.org/</a:t>
            </a:r>
            <a:r>
              <a:rPr lang="en-US" dirty="0" err="1"/>
              <a:t>safetyandtraining</a:t>
            </a:r>
            <a:r>
              <a:rPr lang="en-US" dirty="0"/>
              <a:t>/</a:t>
            </a:r>
            <a:r>
              <a:rPr lang="en-US" dirty="0" err="1"/>
              <a:t>tankrecycling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Soda Stream – Refillable CO2 cylinders </a:t>
            </a:r>
          </a:p>
          <a:p>
            <a:r>
              <a:rPr lang="en-US" dirty="0"/>
              <a:t>Roxanne Parker, 800-727-1835</a:t>
            </a:r>
          </a:p>
          <a:p>
            <a:r>
              <a:rPr lang="en-US" dirty="0">
                <a:hlinkClick r:id="rId6"/>
              </a:rPr>
              <a:t>sodastream.ordersusa@pepsico.com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close-up of a bottle&#10;&#10;AI-generated content may be incorrect.">
            <a:extLst>
              <a:ext uri="{FF2B5EF4-FFF2-40B4-BE49-F238E27FC236}">
                <a16:creationId xmlns:a16="http://schemas.microsoft.com/office/drawing/2014/main" id="{43BBEACD-F0FE-D722-B03B-17BA9048C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727" y="3324904"/>
            <a:ext cx="1981200" cy="1981200"/>
          </a:xfrm>
          <a:prstGeom prst="rect">
            <a:avLst/>
          </a:prstGeom>
        </p:spPr>
      </p:pic>
      <p:pic>
        <p:nvPicPr>
          <p:cNvPr id="9" name="Picture 8" descr="A white cylinder with a nozzle&#10;&#10;AI-generated content may be incorrect.">
            <a:extLst>
              <a:ext uri="{FF2B5EF4-FFF2-40B4-BE49-F238E27FC236}">
                <a16:creationId xmlns:a16="http://schemas.microsoft.com/office/drawing/2014/main" id="{263883F4-E5AF-BA46-2F1A-EE2911935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598207" y="2623515"/>
            <a:ext cx="913766" cy="11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14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n_bxlpE82k8PhCPBU4U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n_bxlpE82k8PhCPBU4U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n_bxlpE82k8PhCPBU4U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n_bxlpE82k8PhCPBU4U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n_bxlpE82k8PhCPBU4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n_bxlpE82k8PhCPBU4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n_bxlpE82k8PhCPBU4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n_bxlpE82k8PhCPBU4Ug"/>
</p:tagLst>
</file>

<file path=ppt/theme/theme1.xml><?xml version="1.0" encoding="utf-8"?>
<a:theme xmlns:a="http://schemas.openxmlformats.org/drawingml/2006/main" name="7_Office Theme">
  <a:themeElements>
    <a:clrScheme name="WI Company Colors">
      <a:dk1>
        <a:srgbClr val="244284"/>
      </a:dk1>
      <a:lt1>
        <a:sysClr val="window" lastClr="FFFFFF"/>
      </a:lt1>
      <a:dk2>
        <a:srgbClr val="53565A"/>
      </a:dk2>
      <a:lt2>
        <a:srgbClr val="E7E6E6"/>
      </a:lt2>
      <a:accent1>
        <a:srgbClr val="244284"/>
      </a:accent1>
      <a:accent2>
        <a:srgbClr val="009CDE"/>
      </a:accent2>
      <a:accent3>
        <a:srgbClr val="8DC8E8"/>
      </a:accent3>
      <a:accent4>
        <a:srgbClr val="6F2C3F"/>
      </a:accent4>
      <a:accent5>
        <a:srgbClr val="DE7C00"/>
      </a:accent5>
      <a:accent6>
        <a:srgbClr val="84BD00"/>
      </a:accent6>
      <a:hlink>
        <a:srgbClr val="244284"/>
      </a:hlink>
      <a:folHlink>
        <a:srgbClr val="44546A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WI Company Colors">
      <a:dk1>
        <a:srgbClr val="244284"/>
      </a:dk1>
      <a:lt1>
        <a:sysClr val="window" lastClr="FFFFFF"/>
      </a:lt1>
      <a:dk2>
        <a:srgbClr val="53565A"/>
      </a:dk2>
      <a:lt2>
        <a:srgbClr val="E7E6E6"/>
      </a:lt2>
      <a:accent1>
        <a:srgbClr val="244284"/>
      </a:accent1>
      <a:accent2>
        <a:srgbClr val="009CDE"/>
      </a:accent2>
      <a:accent3>
        <a:srgbClr val="8DC8E8"/>
      </a:accent3>
      <a:accent4>
        <a:srgbClr val="6F2C3F"/>
      </a:accent4>
      <a:accent5>
        <a:srgbClr val="DE7C00"/>
      </a:accent5>
      <a:accent6>
        <a:srgbClr val="84BD00"/>
      </a:accent6>
      <a:hlink>
        <a:srgbClr val="244284"/>
      </a:hlink>
      <a:folHlink>
        <a:srgbClr val="44546A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WI Company Colors">
      <a:dk1>
        <a:srgbClr val="244284"/>
      </a:dk1>
      <a:lt1>
        <a:sysClr val="window" lastClr="FFFFFF"/>
      </a:lt1>
      <a:dk2>
        <a:srgbClr val="53565A"/>
      </a:dk2>
      <a:lt2>
        <a:srgbClr val="E7E6E6"/>
      </a:lt2>
      <a:accent1>
        <a:srgbClr val="244284"/>
      </a:accent1>
      <a:accent2>
        <a:srgbClr val="009CDE"/>
      </a:accent2>
      <a:accent3>
        <a:srgbClr val="8DC8E8"/>
      </a:accent3>
      <a:accent4>
        <a:srgbClr val="6F2C3F"/>
      </a:accent4>
      <a:accent5>
        <a:srgbClr val="DE7C00"/>
      </a:accent5>
      <a:accent6>
        <a:srgbClr val="84BD00"/>
      </a:accent6>
      <a:hlink>
        <a:srgbClr val="244284"/>
      </a:hlink>
      <a:folHlink>
        <a:srgbClr val="44546A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WI Company Colors">
      <a:dk1>
        <a:srgbClr val="244284"/>
      </a:dk1>
      <a:lt1>
        <a:sysClr val="window" lastClr="FFFFFF"/>
      </a:lt1>
      <a:dk2>
        <a:srgbClr val="53565A"/>
      </a:dk2>
      <a:lt2>
        <a:srgbClr val="E7E6E6"/>
      </a:lt2>
      <a:accent1>
        <a:srgbClr val="244284"/>
      </a:accent1>
      <a:accent2>
        <a:srgbClr val="009CDE"/>
      </a:accent2>
      <a:accent3>
        <a:srgbClr val="8DC8E8"/>
      </a:accent3>
      <a:accent4>
        <a:srgbClr val="6F2C3F"/>
      </a:accent4>
      <a:accent5>
        <a:srgbClr val="DE7C00"/>
      </a:accent5>
      <a:accent6>
        <a:srgbClr val="84BD00"/>
      </a:accent6>
      <a:hlink>
        <a:srgbClr val="244284"/>
      </a:hlink>
      <a:folHlink>
        <a:srgbClr val="44546A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WI Company Colors">
      <a:dk1>
        <a:srgbClr val="244284"/>
      </a:dk1>
      <a:lt1>
        <a:sysClr val="window" lastClr="FFFFFF"/>
      </a:lt1>
      <a:dk2>
        <a:srgbClr val="53565A"/>
      </a:dk2>
      <a:lt2>
        <a:srgbClr val="E7E6E6"/>
      </a:lt2>
      <a:accent1>
        <a:srgbClr val="244284"/>
      </a:accent1>
      <a:accent2>
        <a:srgbClr val="009CDE"/>
      </a:accent2>
      <a:accent3>
        <a:srgbClr val="8DC8E8"/>
      </a:accent3>
      <a:accent4>
        <a:srgbClr val="6F2C3F"/>
      </a:accent4>
      <a:accent5>
        <a:srgbClr val="DE7C00"/>
      </a:accent5>
      <a:accent6>
        <a:srgbClr val="84BD00"/>
      </a:accent6>
      <a:hlink>
        <a:srgbClr val="244284"/>
      </a:hlink>
      <a:folHlink>
        <a:srgbClr val="44546A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WI Company Colors">
      <a:dk1>
        <a:srgbClr val="244284"/>
      </a:dk1>
      <a:lt1>
        <a:sysClr val="window" lastClr="FFFFFF"/>
      </a:lt1>
      <a:dk2>
        <a:srgbClr val="53565A"/>
      </a:dk2>
      <a:lt2>
        <a:srgbClr val="E7E6E6"/>
      </a:lt2>
      <a:accent1>
        <a:srgbClr val="244284"/>
      </a:accent1>
      <a:accent2>
        <a:srgbClr val="009CDE"/>
      </a:accent2>
      <a:accent3>
        <a:srgbClr val="8DC8E8"/>
      </a:accent3>
      <a:accent4>
        <a:srgbClr val="6F2C3F"/>
      </a:accent4>
      <a:accent5>
        <a:srgbClr val="DE7C00"/>
      </a:accent5>
      <a:accent6>
        <a:srgbClr val="84BD00"/>
      </a:accent6>
      <a:hlink>
        <a:srgbClr val="244284"/>
      </a:hlink>
      <a:folHlink>
        <a:srgbClr val="44546A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WI Company Colors">
      <a:dk1>
        <a:srgbClr val="244284"/>
      </a:dk1>
      <a:lt1>
        <a:sysClr val="window" lastClr="FFFFFF"/>
      </a:lt1>
      <a:dk2>
        <a:srgbClr val="53565A"/>
      </a:dk2>
      <a:lt2>
        <a:srgbClr val="E7E6E6"/>
      </a:lt2>
      <a:accent1>
        <a:srgbClr val="244284"/>
      </a:accent1>
      <a:accent2>
        <a:srgbClr val="009CDE"/>
      </a:accent2>
      <a:accent3>
        <a:srgbClr val="8DC8E8"/>
      </a:accent3>
      <a:accent4>
        <a:srgbClr val="6F2C3F"/>
      </a:accent4>
      <a:accent5>
        <a:srgbClr val="DE7C00"/>
      </a:accent5>
      <a:accent6>
        <a:srgbClr val="84BD00"/>
      </a:accent6>
      <a:hlink>
        <a:srgbClr val="244284"/>
      </a:hlink>
      <a:folHlink>
        <a:srgbClr val="44546A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WI Company Colors">
      <a:dk1>
        <a:srgbClr val="244284"/>
      </a:dk1>
      <a:lt1>
        <a:sysClr val="window" lastClr="FFFFFF"/>
      </a:lt1>
      <a:dk2>
        <a:srgbClr val="53565A"/>
      </a:dk2>
      <a:lt2>
        <a:srgbClr val="E7E6E6"/>
      </a:lt2>
      <a:accent1>
        <a:srgbClr val="244284"/>
      </a:accent1>
      <a:accent2>
        <a:srgbClr val="009CDE"/>
      </a:accent2>
      <a:accent3>
        <a:srgbClr val="8DC8E8"/>
      </a:accent3>
      <a:accent4>
        <a:srgbClr val="6F2C3F"/>
      </a:accent4>
      <a:accent5>
        <a:srgbClr val="DE7C00"/>
      </a:accent5>
      <a:accent6>
        <a:srgbClr val="84BD00"/>
      </a:accent6>
      <a:hlink>
        <a:srgbClr val="244284"/>
      </a:hlink>
      <a:folHlink>
        <a:srgbClr val="44546A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9F4848F4BDA4AA05D6C82F7640B8B" ma:contentTypeVersion="4" ma:contentTypeDescription="Create a new document." ma:contentTypeScope="" ma:versionID="5fb2d8a9d8d3c5ca96ddf710da244f17">
  <xsd:schema xmlns:xsd="http://www.w3.org/2001/XMLSchema" xmlns:xs="http://www.w3.org/2001/XMLSchema" xmlns:p="http://schemas.microsoft.com/office/2006/metadata/properties" xmlns:ns2="a5110f1b-31a7-4022-b8f2-afb32e6bf55a" targetNamespace="http://schemas.microsoft.com/office/2006/metadata/properties" ma:root="true" ma:fieldsID="5fe9af0ff34718c98f953ff1120234e3" ns2:_="">
    <xsd:import namespace="a5110f1b-31a7-4022-b8f2-afb32e6bf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10f1b-31a7-4022-b8f2-afb32e6bf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059D19-B771-4C6E-99DE-0EB967160DFE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a5110f1b-31a7-4022-b8f2-afb32e6bf55a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540A465-2317-456A-B69D-AFEEB8F1C4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A86663-E852-4B9B-A21B-FB050C260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10f1b-31a7-4022-b8f2-afb32e6bf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36974</TotalTime>
  <Words>614</Words>
  <Application>Microsoft Office PowerPoint</Application>
  <PresentationFormat>Widescreen</PresentationFormat>
  <Paragraphs>124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Aptos</vt:lpstr>
      <vt:lpstr>Aptos Black</vt:lpstr>
      <vt:lpstr>Arial</vt:lpstr>
      <vt:lpstr>Calibri</vt:lpstr>
      <vt:lpstr>Times New Roman</vt:lpstr>
      <vt:lpstr>7_Office Theme</vt:lpstr>
      <vt:lpstr>8_Office Theme</vt:lpstr>
      <vt:lpstr>6_Office Theme</vt:lpstr>
      <vt:lpstr>5_Office Theme</vt:lpstr>
      <vt:lpstr>4_Office Theme</vt:lpstr>
      <vt:lpstr>3_Office Theme</vt:lpstr>
      <vt:lpstr>2_Office Theme</vt:lpstr>
      <vt:lpstr>1_Office Theme</vt:lpstr>
      <vt:lpstr>think-cell Slide</vt:lpstr>
      <vt:lpstr>The Cylinder Collective (TCC) Stewardship Program for Pressurized Gas Cylinders in Connecticut</vt:lpstr>
      <vt:lpstr>Gas Cylinder EPR in Connecticut</vt:lpstr>
      <vt:lpstr>PowerPoint Presentation</vt:lpstr>
      <vt:lpstr>PowerPoint Presentation</vt:lpstr>
      <vt:lpstr>PowerPoint Presentation</vt:lpstr>
      <vt:lpstr>PowerPoint Presentation</vt:lpstr>
      <vt:lpstr>Acceptable Cylinders with TCC Program  </vt:lpstr>
      <vt:lpstr>Unacceptable Cylinders with the TCC Program </vt:lpstr>
      <vt:lpstr>Other CT DEEP approved programs for gas cylinders  </vt:lpstr>
      <vt:lpstr>Transfer Station Storage Area </vt:lpstr>
      <vt:lpstr>Storage and Collection of Cylinders</vt:lpstr>
      <vt:lpstr>Signage and Outreach Materials </vt:lpstr>
      <vt:lpstr>PowerPoint Presentation</vt:lpstr>
      <vt:lpstr>PowerPoint Presentation</vt:lpstr>
      <vt:lpstr>PowerPoint Presentation</vt:lpstr>
      <vt:lpstr>PowerPoint Presentation</vt:lpstr>
      <vt:lpstr>Town/Transfer Station Responsibilities </vt:lpstr>
      <vt:lpstr>Thank you for your interest!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EPR in Ontario</dc:title>
  <dc:creator>Peter and Kelly Hargreave</dc:creator>
  <cp:lastModifiedBy>David Keeling</cp:lastModifiedBy>
  <cp:revision>299</cp:revision>
  <cp:lastPrinted>2021-07-09T20:44:44Z</cp:lastPrinted>
  <dcterms:created xsi:type="dcterms:W3CDTF">2019-09-16T16:30:41Z</dcterms:created>
  <dcterms:modified xsi:type="dcterms:W3CDTF">2025-12-12T18:47:42Z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0x0101000B59F4848F4BDA4AA05D6C82F7640B8B</vt:lpwstr>
  </property>
</Properties>
</file>