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266" r:id="rId6"/>
    <p:sldId id="281" r:id="rId7"/>
    <p:sldId id="297" r:id="rId8"/>
    <p:sldId id="279" r:id="rId9"/>
    <p:sldId id="531" r:id="rId10"/>
    <p:sldId id="277" r:id="rId11"/>
    <p:sldId id="278" r:id="rId12"/>
    <p:sldId id="269" r:id="rId13"/>
    <p:sldId id="301" r:id="rId14"/>
    <p:sldId id="270" r:id="rId15"/>
    <p:sldId id="511" r:id="rId16"/>
    <p:sldId id="512" r:id="rId17"/>
    <p:sldId id="514" r:id="rId18"/>
    <p:sldId id="530" r:id="rId19"/>
    <p:sldId id="532" r:id="rId20"/>
    <p:sldId id="260" r:id="rId21"/>
    <p:sldId id="286" r:id="rId22"/>
    <p:sldId id="287" r:id="rId23"/>
    <p:sldId id="288" r:id="rId24"/>
    <p:sldId id="289" r:id="rId25"/>
    <p:sldId id="290" r:id="rId26"/>
    <p:sldId id="292" r:id="rId27"/>
    <p:sldId id="293" r:id="rId28"/>
    <p:sldId id="506" r:id="rId29"/>
    <p:sldId id="507" r:id="rId30"/>
    <p:sldId id="294" r:id="rId31"/>
    <p:sldId id="515" r:id="rId32"/>
    <p:sldId id="516" r:id="rId33"/>
    <p:sldId id="524" r:id="rId34"/>
    <p:sldId id="522" r:id="rId35"/>
    <p:sldId id="527" r:id="rId36"/>
    <p:sldId id="533" r:id="rId37"/>
    <p:sldId id="275" r:id="rId38"/>
    <p:sldId id="271" r:id="rId39"/>
    <p:sldId id="52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0D8AAB-83F6-F677-E5A5-F37E366CDDF5}" name="snvillalba@nvcogct.gov" initials="sn" userId="S::urn:spo:guest#snvillalba@nvcogct.gov::" providerId="AD"/>
  <p188:author id="{8BEC4BDB-C5F1-8D54-4A91-B33CF611EC6C}" name="Megan Jouflas" initials="MJ" userId="Megan Jouflas" providerId="None"/>
  <p188:author id="{E0431ADF-1C10-947F-D46E-E3C1083F610D}" name="Caitlin Palmer" initials="CP" userId="S::cpalmer@crcog.org::d9d662d3-73b0-4f85-9755-123c748bbd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32"/>
    <a:srgbClr val="193AA3"/>
    <a:srgbClr val="C04F15"/>
    <a:srgbClr val="DCEAF7"/>
    <a:srgbClr val="94C0E8"/>
    <a:srgbClr val="F2AA84"/>
    <a:srgbClr val="F6C6AD"/>
    <a:srgbClr val="96B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37" autoAdjust="0"/>
  </p:normalViewPr>
  <p:slideViewPr>
    <p:cSldViewPr snapToGrid="0">
      <p:cViewPr varScale="1">
        <p:scale>
          <a:sx n="68" d="100"/>
          <a:sy n="68" d="100"/>
        </p:scale>
        <p:origin x="109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Palmer" userId="d9d662d3-73b0-4f85-9755-123c748bbdee" providerId="ADAL" clId="{611C455F-0697-44EF-A2F4-5E9BACB7FB22}"/>
    <pc:docChg chg="delSld modSld">
      <pc:chgData name="Caitlin Palmer" userId="d9d662d3-73b0-4f85-9755-123c748bbdee" providerId="ADAL" clId="{611C455F-0697-44EF-A2F4-5E9BACB7FB22}" dt="2026-03-10T20:21:05.326" v="180" actId="20577"/>
      <pc:docMkLst>
        <pc:docMk/>
      </pc:docMkLst>
      <pc:sldChg chg="del">
        <pc:chgData name="Caitlin Palmer" userId="d9d662d3-73b0-4f85-9755-123c748bbdee" providerId="ADAL" clId="{611C455F-0697-44EF-A2F4-5E9BACB7FB22}" dt="2026-03-10T20:15:37.519" v="0" actId="2696"/>
        <pc:sldMkLst>
          <pc:docMk/>
          <pc:sldMk cId="1715623573" sldId="263"/>
        </pc:sldMkLst>
      </pc:sldChg>
      <pc:sldChg chg="modNotesTx">
        <pc:chgData name="Caitlin Palmer" userId="d9d662d3-73b0-4f85-9755-123c748bbdee" providerId="ADAL" clId="{611C455F-0697-44EF-A2F4-5E9BACB7FB22}" dt="2026-03-10T20:21:05.326" v="180" actId="20577"/>
        <pc:sldMkLst>
          <pc:docMk/>
          <pc:sldMk cId="363632080" sldId="266"/>
        </pc:sldMkLst>
      </pc:sldChg>
      <pc:sldChg chg="modNotesTx">
        <pc:chgData name="Caitlin Palmer" userId="d9d662d3-73b0-4f85-9755-123c748bbdee" providerId="ADAL" clId="{611C455F-0697-44EF-A2F4-5E9BACB7FB22}" dt="2026-03-10T20:20:28.393" v="156" actId="20577"/>
        <pc:sldMkLst>
          <pc:docMk/>
          <pc:sldMk cId="3590149868" sldId="269"/>
        </pc:sldMkLst>
      </pc:sldChg>
      <pc:sldChg chg="modNotesTx">
        <pc:chgData name="Caitlin Palmer" userId="d9d662d3-73b0-4f85-9755-123c748bbdee" providerId="ADAL" clId="{611C455F-0697-44EF-A2F4-5E9BACB7FB22}" dt="2026-03-10T20:19:40.175" v="116" actId="6549"/>
        <pc:sldMkLst>
          <pc:docMk/>
          <pc:sldMk cId="82485877" sldId="270"/>
        </pc:sldMkLst>
      </pc:sldChg>
      <pc:sldChg chg="modNotesTx">
        <pc:chgData name="Caitlin Palmer" userId="d9d662d3-73b0-4f85-9755-123c748bbdee" providerId="ADAL" clId="{611C455F-0697-44EF-A2F4-5E9BACB7FB22}" dt="2026-03-10T20:15:45.486" v="21" actId="20577"/>
        <pc:sldMkLst>
          <pc:docMk/>
          <pc:sldMk cId="1299487680" sldId="271"/>
        </pc:sldMkLst>
      </pc:sldChg>
      <pc:sldChg chg="del">
        <pc:chgData name="Caitlin Palmer" userId="d9d662d3-73b0-4f85-9755-123c748bbdee" providerId="ADAL" clId="{611C455F-0697-44EF-A2F4-5E9BACB7FB22}" dt="2026-03-10T20:15:37.519" v="0" actId="2696"/>
        <pc:sldMkLst>
          <pc:docMk/>
          <pc:sldMk cId="3510731502" sldId="274"/>
        </pc:sldMkLst>
      </pc:sldChg>
      <pc:sldChg chg="del">
        <pc:chgData name="Caitlin Palmer" userId="d9d662d3-73b0-4f85-9755-123c748bbdee" providerId="ADAL" clId="{611C455F-0697-44EF-A2F4-5E9BACB7FB22}" dt="2026-03-10T20:15:37.519" v="0" actId="2696"/>
        <pc:sldMkLst>
          <pc:docMk/>
          <pc:sldMk cId="1126013093" sldId="276"/>
        </pc:sldMkLst>
      </pc:sldChg>
      <pc:sldChg chg="modNotesTx">
        <pc:chgData name="Caitlin Palmer" userId="d9d662d3-73b0-4f85-9755-123c748bbdee" providerId="ADAL" clId="{611C455F-0697-44EF-A2F4-5E9BACB7FB22}" dt="2026-03-10T20:20:37.843" v="158" actId="6549"/>
        <pc:sldMkLst>
          <pc:docMk/>
          <pc:sldMk cId="1843500559" sldId="277"/>
        </pc:sldMkLst>
      </pc:sldChg>
      <pc:sldChg chg="modNotesTx">
        <pc:chgData name="Caitlin Palmer" userId="d9d662d3-73b0-4f85-9755-123c748bbdee" providerId="ADAL" clId="{611C455F-0697-44EF-A2F4-5E9BACB7FB22}" dt="2026-03-10T20:20:35.587" v="157" actId="6549"/>
        <pc:sldMkLst>
          <pc:docMk/>
          <pc:sldMk cId="1792525887" sldId="278"/>
        </pc:sldMkLst>
      </pc:sldChg>
      <pc:sldChg chg="modNotesTx">
        <pc:chgData name="Caitlin Palmer" userId="d9d662d3-73b0-4f85-9755-123c748bbdee" providerId="ADAL" clId="{611C455F-0697-44EF-A2F4-5E9BACB7FB22}" dt="2026-03-10T20:20:41.806" v="159" actId="6549"/>
        <pc:sldMkLst>
          <pc:docMk/>
          <pc:sldMk cId="2327197674" sldId="279"/>
        </pc:sldMkLst>
      </pc:sldChg>
      <pc:sldChg chg="del">
        <pc:chgData name="Caitlin Palmer" userId="d9d662d3-73b0-4f85-9755-123c748bbdee" providerId="ADAL" clId="{611C455F-0697-44EF-A2F4-5E9BACB7FB22}" dt="2026-03-10T20:15:37.519" v="0" actId="2696"/>
        <pc:sldMkLst>
          <pc:docMk/>
          <pc:sldMk cId="856479274" sldId="280"/>
        </pc:sldMkLst>
      </pc:sldChg>
      <pc:sldChg chg="del">
        <pc:chgData name="Caitlin Palmer" userId="d9d662d3-73b0-4f85-9755-123c748bbdee" providerId="ADAL" clId="{611C455F-0697-44EF-A2F4-5E9BACB7FB22}" dt="2026-03-10T20:15:37.519" v="0" actId="2696"/>
        <pc:sldMkLst>
          <pc:docMk/>
          <pc:sldMk cId="3220215313" sldId="282"/>
        </pc:sldMkLst>
      </pc:sldChg>
      <pc:sldChg chg="del">
        <pc:chgData name="Caitlin Palmer" userId="d9d662d3-73b0-4f85-9755-123c748bbdee" providerId="ADAL" clId="{611C455F-0697-44EF-A2F4-5E9BACB7FB22}" dt="2026-03-10T20:15:37.519" v="0" actId="2696"/>
        <pc:sldMkLst>
          <pc:docMk/>
          <pc:sldMk cId="85310961" sldId="283"/>
        </pc:sldMkLst>
      </pc:sldChg>
      <pc:sldChg chg="del">
        <pc:chgData name="Caitlin Palmer" userId="d9d662d3-73b0-4f85-9755-123c748bbdee" providerId="ADAL" clId="{611C455F-0697-44EF-A2F4-5E9BACB7FB22}" dt="2026-03-10T20:15:37.519" v="0" actId="2696"/>
        <pc:sldMkLst>
          <pc:docMk/>
          <pc:sldMk cId="2181487806" sldId="284"/>
        </pc:sldMkLst>
      </pc:sldChg>
      <pc:sldChg chg="modNotesTx">
        <pc:chgData name="Caitlin Palmer" userId="d9d662d3-73b0-4f85-9755-123c748bbdee" providerId="ADAL" clId="{611C455F-0697-44EF-A2F4-5E9BACB7FB22}" dt="2026-03-10T20:18:47.683" v="79" actId="6549"/>
        <pc:sldMkLst>
          <pc:docMk/>
          <pc:sldMk cId="862655269" sldId="286"/>
        </pc:sldMkLst>
      </pc:sldChg>
      <pc:sldChg chg="modNotesTx">
        <pc:chgData name="Caitlin Palmer" userId="d9d662d3-73b0-4f85-9755-123c748bbdee" providerId="ADAL" clId="{611C455F-0697-44EF-A2F4-5E9BACB7FB22}" dt="2026-03-10T20:18:45.284" v="78" actId="6549"/>
        <pc:sldMkLst>
          <pc:docMk/>
          <pc:sldMk cId="473546550" sldId="287"/>
        </pc:sldMkLst>
      </pc:sldChg>
      <pc:sldChg chg="modNotesTx">
        <pc:chgData name="Caitlin Palmer" userId="d9d662d3-73b0-4f85-9755-123c748bbdee" providerId="ADAL" clId="{611C455F-0697-44EF-A2F4-5E9BACB7FB22}" dt="2026-03-10T20:18:43.053" v="77" actId="6549"/>
        <pc:sldMkLst>
          <pc:docMk/>
          <pc:sldMk cId="1962466278" sldId="288"/>
        </pc:sldMkLst>
      </pc:sldChg>
      <pc:sldChg chg="modNotesTx">
        <pc:chgData name="Caitlin Palmer" userId="d9d662d3-73b0-4f85-9755-123c748bbdee" providerId="ADAL" clId="{611C455F-0697-44EF-A2F4-5E9BACB7FB22}" dt="2026-03-10T20:18:40.725" v="76" actId="6549"/>
        <pc:sldMkLst>
          <pc:docMk/>
          <pc:sldMk cId="3236803622" sldId="289"/>
        </pc:sldMkLst>
      </pc:sldChg>
      <pc:sldChg chg="modNotesTx">
        <pc:chgData name="Caitlin Palmer" userId="d9d662d3-73b0-4f85-9755-123c748bbdee" providerId="ADAL" clId="{611C455F-0697-44EF-A2F4-5E9BACB7FB22}" dt="2026-03-10T20:18:37.113" v="75" actId="6549"/>
        <pc:sldMkLst>
          <pc:docMk/>
          <pc:sldMk cId="1050737824" sldId="290"/>
        </pc:sldMkLst>
      </pc:sldChg>
      <pc:sldChg chg="modNotesTx">
        <pc:chgData name="Caitlin Palmer" userId="d9d662d3-73b0-4f85-9755-123c748bbdee" providerId="ADAL" clId="{611C455F-0697-44EF-A2F4-5E9BACB7FB22}" dt="2026-03-10T20:18:34.247" v="74" actId="6549"/>
        <pc:sldMkLst>
          <pc:docMk/>
          <pc:sldMk cId="435606172" sldId="292"/>
        </pc:sldMkLst>
      </pc:sldChg>
      <pc:sldChg chg="modNotesTx">
        <pc:chgData name="Caitlin Palmer" userId="d9d662d3-73b0-4f85-9755-123c748bbdee" providerId="ADAL" clId="{611C455F-0697-44EF-A2F4-5E9BACB7FB22}" dt="2026-03-10T20:18:31.336" v="73" actId="6549"/>
        <pc:sldMkLst>
          <pc:docMk/>
          <pc:sldMk cId="2941319722" sldId="293"/>
        </pc:sldMkLst>
      </pc:sldChg>
      <pc:sldChg chg="modNotesTx">
        <pc:chgData name="Caitlin Palmer" userId="d9d662d3-73b0-4f85-9755-123c748bbdee" providerId="ADAL" clId="{611C455F-0697-44EF-A2F4-5E9BACB7FB22}" dt="2026-03-10T20:16:52.734" v="30" actId="6549"/>
        <pc:sldMkLst>
          <pc:docMk/>
          <pc:sldMk cId="3105478177" sldId="294"/>
        </pc:sldMkLst>
      </pc:sldChg>
      <pc:sldChg chg="del">
        <pc:chgData name="Caitlin Palmer" userId="d9d662d3-73b0-4f85-9755-123c748bbdee" providerId="ADAL" clId="{611C455F-0697-44EF-A2F4-5E9BACB7FB22}" dt="2026-03-10T20:15:37.519" v="0" actId="2696"/>
        <pc:sldMkLst>
          <pc:docMk/>
          <pc:sldMk cId="644189359" sldId="295"/>
        </pc:sldMkLst>
      </pc:sldChg>
      <pc:sldChg chg="modNotesTx">
        <pc:chgData name="Caitlin Palmer" userId="d9d662d3-73b0-4f85-9755-123c748bbdee" providerId="ADAL" clId="{611C455F-0697-44EF-A2F4-5E9BACB7FB22}" dt="2026-03-10T20:20:44.494" v="160" actId="6549"/>
        <pc:sldMkLst>
          <pc:docMk/>
          <pc:sldMk cId="1403313571" sldId="297"/>
        </pc:sldMkLst>
      </pc:sldChg>
      <pc:sldChg chg="modNotesTx">
        <pc:chgData name="Caitlin Palmer" userId="d9d662d3-73b0-4f85-9755-123c748bbdee" providerId="ADAL" clId="{611C455F-0697-44EF-A2F4-5E9BACB7FB22}" dt="2026-03-10T20:18:27.793" v="72" actId="6549"/>
        <pc:sldMkLst>
          <pc:docMk/>
          <pc:sldMk cId="555100433" sldId="506"/>
        </pc:sldMkLst>
      </pc:sldChg>
      <pc:sldChg chg="modNotesTx">
        <pc:chgData name="Caitlin Palmer" userId="d9d662d3-73b0-4f85-9755-123c748bbdee" providerId="ADAL" clId="{611C455F-0697-44EF-A2F4-5E9BACB7FB22}" dt="2026-03-10T20:18:22.071" v="71" actId="113"/>
        <pc:sldMkLst>
          <pc:docMk/>
          <pc:sldMk cId="242900018" sldId="507"/>
        </pc:sldMkLst>
      </pc:sldChg>
      <pc:sldChg chg="del">
        <pc:chgData name="Caitlin Palmer" userId="d9d662d3-73b0-4f85-9755-123c748bbdee" providerId="ADAL" clId="{611C455F-0697-44EF-A2F4-5E9BACB7FB22}" dt="2026-03-10T20:15:37.519" v="0" actId="2696"/>
        <pc:sldMkLst>
          <pc:docMk/>
          <pc:sldMk cId="12584557" sldId="509"/>
        </pc:sldMkLst>
      </pc:sldChg>
      <pc:sldChg chg="del">
        <pc:chgData name="Caitlin Palmer" userId="d9d662d3-73b0-4f85-9755-123c748bbdee" providerId="ADAL" clId="{611C455F-0697-44EF-A2F4-5E9BACB7FB22}" dt="2026-03-10T20:15:37.519" v="0" actId="2696"/>
        <pc:sldMkLst>
          <pc:docMk/>
          <pc:sldMk cId="2579095124" sldId="510"/>
        </pc:sldMkLst>
      </pc:sldChg>
      <pc:sldChg chg="modNotesTx">
        <pc:chgData name="Caitlin Palmer" userId="d9d662d3-73b0-4f85-9755-123c748bbdee" providerId="ADAL" clId="{611C455F-0697-44EF-A2F4-5E9BACB7FB22}" dt="2026-03-10T20:19:32.750" v="114" actId="6549"/>
        <pc:sldMkLst>
          <pc:docMk/>
          <pc:sldMk cId="476187616" sldId="511"/>
        </pc:sldMkLst>
      </pc:sldChg>
      <pc:sldChg chg="modNotesTx">
        <pc:chgData name="Caitlin Palmer" userId="d9d662d3-73b0-4f85-9755-123c748bbdee" providerId="ADAL" clId="{611C455F-0697-44EF-A2F4-5E9BACB7FB22}" dt="2026-03-10T20:19:37.320" v="115" actId="6549"/>
        <pc:sldMkLst>
          <pc:docMk/>
          <pc:sldMk cId="2343720413" sldId="512"/>
        </pc:sldMkLst>
      </pc:sldChg>
      <pc:sldChg chg="modSp mod modNotesTx">
        <pc:chgData name="Caitlin Palmer" userId="d9d662d3-73b0-4f85-9755-123c748bbdee" providerId="ADAL" clId="{611C455F-0697-44EF-A2F4-5E9BACB7FB22}" dt="2026-03-10T20:19:16.123" v="113" actId="20577"/>
        <pc:sldMkLst>
          <pc:docMk/>
          <pc:sldMk cId="302443761" sldId="514"/>
        </pc:sldMkLst>
        <pc:spChg chg="mod">
          <ac:chgData name="Caitlin Palmer" userId="d9d662d3-73b0-4f85-9755-123c748bbdee" providerId="ADAL" clId="{611C455F-0697-44EF-A2F4-5E9BACB7FB22}" dt="2026-03-10T20:19:16.123" v="113" actId="20577"/>
          <ac:spMkLst>
            <pc:docMk/>
            <pc:sldMk cId="302443761" sldId="514"/>
            <ac:spMk id="3" creationId="{BAD0DE3C-E3AF-5FAE-E017-8DC9FB1BBE32}"/>
          </ac:spMkLst>
        </pc:spChg>
      </pc:sldChg>
      <pc:sldChg chg="modNotesTx">
        <pc:chgData name="Caitlin Palmer" userId="d9d662d3-73b0-4f85-9755-123c748bbdee" providerId="ADAL" clId="{611C455F-0697-44EF-A2F4-5E9BACB7FB22}" dt="2026-03-10T20:16:48.120" v="29" actId="6549"/>
        <pc:sldMkLst>
          <pc:docMk/>
          <pc:sldMk cId="2704674599" sldId="515"/>
        </pc:sldMkLst>
      </pc:sldChg>
      <pc:sldChg chg="modNotesTx">
        <pc:chgData name="Caitlin Palmer" userId="d9d662d3-73b0-4f85-9755-123c748bbdee" providerId="ADAL" clId="{611C455F-0697-44EF-A2F4-5E9BACB7FB22}" dt="2026-03-10T20:16:19.998" v="26" actId="6549"/>
        <pc:sldMkLst>
          <pc:docMk/>
          <pc:sldMk cId="308714319" sldId="516"/>
        </pc:sldMkLst>
      </pc:sldChg>
      <pc:sldChg chg="modNotesTx">
        <pc:chgData name="Caitlin Palmer" userId="d9d662d3-73b0-4f85-9755-123c748bbdee" providerId="ADAL" clId="{611C455F-0697-44EF-A2F4-5E9BACB7FB22}" dt="2026-03-10T20:16:35.884" v="27" actId="6549"/>
        <pc:sldMkLst>
          <pc:docMk/>
          <pc:sldMk cId="2135750508" sldId="522"/>
        </pc:sldMkLst>
      </pc:sldChg>
      <pc:sldChg chg="modNotesTx">
        <pc:chgData name="Caitlin Palmer" userId="d9d662d3-73b0-4f85-9755-123c748bbdee" providerId="ADAL" clId="{611C455F-0697-44EF-A2F4-5E9BACB7FB22}" dt="2026-03-10T20:16:41.225" v="28" actId="6549"/>
        <pc:sldMkLst>
          <pc:docMk/>
          <pc:sldMk cId="3085060517" sldId="524"/>
        </pc:sldMkLst>
      </pc:sldChg>
      <pc:sldChg chg="del">
        <pc:chgData name="Caitlin Palmer" userId="d9d662d3-73b0-4f85-9755-123c748bbdee" providerId="ADAL" clId="{611C455F-0697-44EF-A2F4-5E9BACB7FB22}" dt="2026-03-10T20:15:37.519" v="0" actId="2696"/>
        <pc:sldMkLst>
          <pc:docMk/>
          <pc:sldMk cId="1614777048" sldId="526"/>
        </pc:sldMkLst>
      </pc:sldChg>
      <pc:sldChg chg="modNotesTx">
        <pc:chgData name="Caitlin Palmer" userId="d9d662d3-73b0-4f85-9755-123c748bbdee" providerId="ADAL" clId="{611C455F-0697-44EF-A2F4-5E9BACB7FB22}" dt="2026-03-10T20:15:58.923" v="22" actId="6549"/>
        <pc:sldMkLst>
          <pc:docMk/>
          <pc:sldMk cId="2478931714" sldId="527"/>
        </pc:sldMkLst>
      </pc:sldChg>
      <pc:sldChg chg="del">
        <pc:chgData name="Caitlin Palmer" userId="d9d662d3-73b0-4f85-9755-123c748bbdee" providerId="ADAL" clId="{611C455F-0697-44EF-A2F4-5E9BACB7FB22}" dt="2026-03-10T20:15:37.519" v="0" actId="2696"/>
        <pc:sldMkLst>
          <pc:docMk/>
          <pc:sldMk cId="2895912359" sldId="52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3DB60-0D60-4683-8396-4C469D05194A}" type="doc">
      <dgm:prSet loTypeId="urn:microsoft.com/office/officeart/2005/8/layout/process3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7D40CF1-7C96-4430-953B-FBECA6A6E182}">
      <dgm:prSet phldrT="[Text]" phldr="0" custT="0"/>
      <dgm:spPr/>
      <dgm:t>
        <a:bodyPr/>
        <a:lstStyle/>
        <a:p>
          <a:pPr rtl="0"/>
          <a:r>
            <a:rPr lang="en-US" sz="1800" b="1" dirty="0">
              <a:latin typeface="Poppins"/>
              <a:cs typeface="Poppins"/>
            </a:rPr>
            <a:t> By December 1, 2026</a:t>
          </a:r>
        </a:p>
      </dgm:t>
    </dgm:pt>
    <dgm:pt modelId="{FE6B1F56-B2D5-4201-A1B9-D12C1A1AA350}" type="parTrans" cxnId="{8761FDFB-58CF-4242-AAB9-FF23F7232908}">
      <dgm:prSet/>
      <dgm:spPr/>
      <dgm:t>
        <a:bodyPr/>
        <a:lstStyle/>
        <a:p>
          <a:endParaRPr lang="en-US"/>
        </a:p>
      </dgm:t>
    </dgm:pt>
    <dgm:pt modelId="{AA167728-F648-4BE5-A32B-D1D11905200F}" type="sibTrans" cxnId="{8761FDFB-58CF-4242-AAB9-FF23F7232908}">
      <dgm:prSet/>
      <dgm:spPr/>
      <dgm:t>
        <a:bodyPr/>
        <a:lstStyle/>
        <a:p>
          <a:endParaRPr lang="en-US"/>
        </a:p>
      </dgm:t>
    </dgm:pt>
    <dgm:pt modelId="{1DEE7858-8D94-4BF6-9F5A-0D05253985BE}">
      <dgm:prSet phldrT="[Text]" phldr="0"/>
      <dgm:spPr/>
      <dgm:t>
        <a:bodyPr/>
        <a:lstStyle/>
        <a:p>
          <a:pPr rtl="0"/>
          <a:r>
            <a:rPr lang="en-US" sz="1800">
              <a:latin typeface="Poppins"/>
              <a:cs typeface="Poppins"/>
            </a:rPr>
            <a:t>State will determine Housing Growth Targets for the state and each COG.</a:t>
          </a:r>
        </a:p>
      </dgm:t>
    </dgm:pt>
    <dgm:pt modelId="{4391F487-3310-47D1-8065-859C87353F37}" type="parTrans" cxnId="{CDB07E9E-3190-4833-A9C9-467773D6877C}">
      <dgm:prSet/>
      <dgm:spPr/>
      <dgm:t>
        <a:bodyPr/>
        <a:lstStyle/>
        <a:p>
          <a:endParaRPr lang="en-US"/>
        </a:p>
      </dgm:t>
    </dgm:pt>
    <dgm:pt modelId="{687A9559-CD77-4508-8482-5D6DB3BB2A32}" type="sibTrans" cxnId="{CDB07E9E-3190-4833-A9C9-467773D6877C}">
      <dgm:prSet/>
      <dgm:spPr/>
      <dgm:t>
        <a:bodyPr/>
        <a:lstStyle/>
        <a:p>
          <a:endParaRPr lang="en-US"/>
        </a:p>
      </dgm:t>
    </dgm:pt>
    <dgm:pt modelId="{03C0E231-0148-413E-B152-DA0060C96D11}">
      <dgm:prSet phldrT="[Text]" phldr="0"/>
      <dgm:spPr/>
      <dgm:t>
        <a:bodyPr/>
        <a:lstStyle/>
        <a:p>
          <a:pPr rtl="0"/>
          <a:r>
            <a:rPr lang="en-US" sz="1800" b="1" dirty="0">
              <a:latin typeface="Poppins"/>
              <a:cs typeface="Poppins"/>
            </a:rPr>
            <a:t>By June 1, 2027</a:t>
          </a:r>
        </a:p>
      </dgm:t>
    </dgm:pt>
    <dgm:pt modelId="{A23A4092-832E-4C41-9315-D61655730AE6}" type="parTrans" cxnId="{36228C58-9C05-46FF-814E-C57228FA0E80}">
      <dgm:prSet/>
      <dgm:spPr/>
      <dgm:t>
        <a:bodyPr/>
        <a:lstStyle/>
        <a:p>
          <a:endParaRPr lang="en-US"/>
        </a:p>
      </dgm:t>
    </dgm:pt>
    <dgm:pt modelId="{D7AD09BA-E79C-4EC4-BEA2-187F4AF96FD0}" type="sibTrans" cxnId="{36228C58-9C05-46FF-814E-C57228FA0E80}">
      <dgm:prSet/>
      <dgm:spPr/>
      <dgm:t>
        <a:bodyPr/>
        <a:lstStyle/>
        <a:p>
          <a:endParaRPr lang="en-US"/>
        </a:p>
      </dgm:t>
    </dgm:pt>
    <dgm:pt modelId="{6C58786A-9472-4C5D-857F-6BDA64851B14}">
      <dgm:prSet phldrT="[Text]" phldr="0"/>
      <dgm:spPr/>
      <dgm:t>
        <a:bodyPr/>
        <a:lstStyle/>
        <a:p>
          <a:pPr rtl="0"/>
          <a:r>
            <a:rPr lang="en-US" sz="1800" dirty="0">
              <a:latin typeface="Poppins"/>
              <a:cs typeface="Poppins"/>
            </a:rPr>
            <a:t>Each COG will work with its members to establish local Recommended Affordable Housing Goal.</a:t>
          </a:r>
        </a:p>
      </dgm:t>
    </dgm:pt>
    <dgm:pt modelId="{42790072-52C2-4295-9C15-788DE2E570CC}" type="parTrans" cxnId="{CC2F1C27-3B4D-45A8-A98B-43BC7A41C80C}">
      <dgm:prSet/>
      <dgm:spPr/>
      <dgm:t>
        <a:bodyPr/>
        <a:lstStyle/>
        <a:p>
          <a:endParaRPr lang="en-US"/>
        </a:p>
      </dgm:t>
    </dgm:pt>
    <dgm:pt modelId="{2F0297D1-188F-4258-99B6-0E7112204CBF}" type="sibTrans" cxnId="{CC2F1C27-3B4D-45A8-A98B-43BC7A41C80C}">
      <dgm:prSet/>
      <dgm:spPr/>
      <dgm:t>
        <a:bodyPr/>
        <a:lstStyle/>
        <a:p>
          <a:endParaRPr lang="en-US"/>
        </a:p>
      </dgm:t>
    </dgm:pt>
    <dgm:pt modelId="{28A766CE-E7D5-4FE5-8584-F57D99122FD4}">
      <dgm:prSet phldrT="[Text]" phldr="0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Poppins"/>
              <a:cs typeface="Poppins"/>
            </a:rPr>
            <a:t>Within 30 days </a:t>
          </a:r>
          <a:r>
            <a:rPr lang="en-US" sz="1800" dirty="0">
              <a:solidFill>
                <a:schemeClr val="tx1"/>
              </a:solidFill>
              <a:latin typeface="Poppins"/>
              <a:cs typeface="Poppins"/>
            </a:rPr>
            <a:t>of receipt of municipal Recommended Affordable Housing Goal</a:t>
          </a:r>
        </a:p>
      </dgm:t>
    </dgm:pt>
    <dgm:pt modelId="{A37AE340-373E-4F25-9775-C17CE3097AB0}" type="parTrans" cxnId="{334525BC-4C69-465F-9DBF-0EE20665D92C}">
      <dgm:prSet/>
      <dgm:spPr/>
      <dgm:t>
        <a:bodyPr/>
        <a:lstStyle/>
        <a:p>
          <a:endParaRPr lang="en-US"/>
        </a:p>
      </dgm:t>
    </dgm:pt>
    <dgm:pt modelId="{369E1160-5A08-4ED7-A11E-5A5D45FAB284}" type="sibTrans" cxnId="{334525BC-4C69-465F-9DBF-0EE20665D92C}">
      <dgm:prSet/>
      <dgm:spPr/>
      <dgm:t>
        <a:bodyPr/>
        <a:lstStyle/>
        <a:p>
          <a:endParaRPr lang="en-US"/>
        </a:p>
      </dgm:t>
    </dgm:pt>
    <dgm:pt modelId="{19CDDF7A-74DD-4A31-A69C-C796C4376D18}">
      <dgm:prSet phldrT="[Text]" phldr="0"/>
      <dgm:spPr/>
      <dgm:t>
        <a:bodyPr/>
        <a:lstStyle/>
        <a:p>
          <a:pPr rtl="0"/>
          <a:r>
            <a:rPr lang="en-US" sz="1800">
              <a:latin typeface="Poppins"/>
              <a:cs typeface="Poppins"/>
            </a:rPr>
            <a:t>Municipality decides whether to opt-in to Regional Housing Growth Plan or establish a Municipal Housing Growth Plan.</a:t>
          </a:r>
          <a:r>
            <a:rPr lang="en-US" sz="1800">
              <a:latin typeface="Aptos Display"/>
              <a:cs typeface="Poppins"/>
            </a:rPr>
            <a:t> </a:t>
          </a:r>
        </a:p>
      </dgm:t>
    </dgm:pt>
    <dgm:pt modelId="{CBE32AD2-03CC-4F84-A091-400FA5E56AE8}" type="parTrans" cxnId="{33C8F7D9-581A-4720-99C2-14FC5140B1EF}">
      <dgm:prSet/>
      <dgm:spPr/>
      <dgm:t>
        <a:bodyPr/>
        <a:lstStyle/>
        <a:p>
          <a:endParaRPr lang="en-US"/>
        </a:p>
      </dgm:t>
    </dgm:pt>
    <dgm:pt modelId="{8BB64D05-DC17-4069-BCC3-B060CCB268D7}" type="sibTrans" cxnId="{33C8F7D9-581A-4720-99C2-14FC5140B1EF}">
      <dgm:prSet/>
      <dgm:spPr/>
      <dgm:t>
        <a:bodyPr/>
        <a:lstStyle/>
        <a:p>
          <a:endParaRPr lang="en-US"/>
        </a:p>
      </dgm:t>
    </dgm:pt>
    <dgm:pt modelId="{579F48E1-04B5-4D13-AC3E-FEE27A7BDB66}" type="pres">
      <dgm:prSet presAssocID="{9A23DB60-0D60-4683-8396-4C469D05194A}" presName="linearFlow" presStyleCnt="0">
        <dgm:presLayoutVars>
          <dgm:dir/>
          <dgm:animLvl val="lvl"/>
          <dgm:resizeHandles val="exact"/>
        </dgm:presLayoutVars>
      </dgm:prSet>
      <dgm:spPr/>
    </dgm:pt>
    <dgm:pt modelId="{9C293EDB-3507-469A-9AED-3B7A7C085080}" type="pres">
      <dgm:prSet presAssocID="{37D40CF1-7C96-4430-953B-FBECA6A6E182}" presName="composite" presStyleCnt="0"/>
      <dgm:spPr/>
    </dgm:pt>
    <dgm:pt modelId="{E2D1A5F0-3874-46FF-B970-8493C94331CC}" type="pres">
      <dgm:prSet presAssocID="{37D40CF1-7C96-4430-953B-FBECA6A6E18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3521B03-AC28-469D-A626-B39A2ED6A462}" type="pres">
      <dgm:prSet presAssocID="{37D40CF1-7C96-4430-953B-FBECA6A6E182}" presName="parSh" presStyleLbl="node1" presStyleIdx="0" presStyleCnt="3"/>
      <dgm:spPr/>
    </dgm:pt>
    <dgm:pt modelId="{B54A650F-F8A1-4789-B83A-8DB39736F8C4}" type="pres">
      <dgm:prSet presAssocID="{37D40CF1-7C96-4430-953B-FBECA6A6E182}" presName="desTx" presStyleLbl="fgAcc1" presStyleIdx="0" presStyleCnt="3">
        <dgm:presLayoutVars>
          <dgm:bulletEnabled val="1"/>
        </dgm:presLayoutVars>
      </dgm:prSet>
      <dgm:spPr/>
    </dgm:pt>
    <dgm:pt modelId="{0AEDB028-A175-4239-AD80-E1106B32C1CE}" type="pres">
      <dgm:prSet presAssocID="{AA167728-F648-4BE5-A32B-D1D11905200F}" presName="sibTrans" presStyleLbl="sibTrans2D1" presStyleIdx="0" presStyleCnt="2"/>
      <dgm:spPr/>
    </dgm:pt>
    <dgm:pt modelId="{390E70EF-BF6F-4857-8C90-FBCFC03FAFF1}" type="pres">
      <dgm:prSet presAssocID="{AA167728-F648-4BE5-A32B-D1D11905200F}" presName="connTx" presStyleLbl="sibTrans2D1" presStyleIdx="0" presStyleCnt="2"/>
      <dgm:spPr/>
    </dgm:pt>
    <dgm:pt modelId="{0A5D8CAF-6CFD-412E-8A2C-F9E3947858CD}" type="pres">
      <dgm:prSet presAssocID="{03C0E231-0148-413E-B152-DA0060C96D11}" presName="composite" presStyleCnt="0"/>
      <dgm:spPr/>
    </dgm:pt>
    <dgm:pt modelId="{6EFDA7D7-AA9F-45E7-ACDC-1EEBA9305874}" type="pres">
      <dgm:prSet presAssocID="{03C0E231-0148-413E-B152-DA0060C96D1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59617B9-C7C2-49AB-A1EF-8CA7AC4EA05F}" type="pres">
      <dgm:prSet presAssocID="{03C0E231-0148-413E-B152-DA0060C96D11}" presName="parSh" presStyleLbl="node1" presStyleIdx="1" presStyleCnt="3"/>
      <dgm:spPr/>
    </dgm:pt>
    <dgm:pt modelId="{2E443451-C3B5-4D13-AF20-BD000AFF8B97}" type="pres">
      <dgm:prSet presAssocID="{03C0E231-0148-413E-B152-DA0060C96D11}" presName="desTx" presStyleLbl="fgAcc1" presStyleIdx="1" presStyleCnt="3">
        <dgm:presLayoutVars>
          <dgm:bulletEnabled val="1"/>
        </dgm:presLayoutVars>
      </dgm:prSet>
      <dgm:spPr/>
    </dgm:pt>
    <dgm:pt modelId="{56276C18-4E00-485D-90E1-47A68EBAF1FB}" type="pres">
      <dgm:prSet presAssocID="{D7AD09BA-E79C-4EC4-BEA2-187F4AF96FD0}" presName="sibTrans" presStyleLbl="sibTrans2D1" presStyleIdx="1" presStyleCnt="2"/>
      <dgm:spPr/>
    </dgm:pt>
    <dgm:pt modelId="{4081469E-0FE2-4EC3-B64D-8712D0D4A289}" type="pres">
      <dgm:prSet presAssocID="{D7AD09BA-E79C-4EC4-BEA2-187F4AF96FD0}" presName="connTx" presStyleLbl="sibTrans2D1" presStyleIdx="1" presStyleCnt="2"/>
      <dgm:spPr/>
    </dgm:pt>
    <dgm:pt modelId="{E19E8B9E-92D3-4D0B-B525-270D206C04C6}" type="pres">
      <dgm:prSet presAssocID="{28A766CE-E7D5-4FE5-8584-F57D99122FD4}" presName="composite" presStyleCnt="0"/>
      <dgm:spPr/>
    </dgm:pt>
    <dgm:pt modelId="{8DFC2BAA-AC07-42B2-AF74-C189CECE71D8}" type="pres">
      <dgm:prSet presAssocID="{28A766CE-E7D5-4FE5-8584-F57D99122FD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6238BCD-48E0-4270-B9D7-316EFC042DD5}" type="pres">
      <dgm:prSet presAssocID="{28A766CE-E7D5-4FE5-8584-F57D99122FD4}" presName="parSh" presStyleLbl="node1" presStyleIdx="2" presStyleCnt="3"/>
      <dgm:spPr/>
    </dgm:pt>
    <dgm:pt modelId="{9DBEAC7C-EF33-4CEC-97CE-CA70FADBE89E}" type="pres">
      <dgm:prSet presAssocID="{28A766CE-E7D5-4FE5-8584-F57D99122FD4}" presName="desTx" presStyleLbl="fgAcc1" presStyleIdx="2" presStyleCnt="3">
        <dgm:presLayoutVars>
          <dgm:bulletEnabled val="1"/>
        </dgm:presLayoutVars>
      </dgm:prSet>
      <dgm:spPr/>
    </dgm:pt>
  </dgm:ptLst>
  <dgm:cxnLst>
    <dgm:cxn modelId="{5169D800-5B83-4480-91F0-8267A05B47AD}" type="presOf" srcId="{28A766CE-E7D5-4FE5-8584-F57D99122FD4}" destId="{8DFC2BAA-AC07-42B2-AF74-C189CECE71D8}" srcOrd="0" destOrd="0" presId="urn:microsoft.com/office/officeart/2005/8/layout/process3"/>
    <dgm:cxn modelId="{CCCF7A1D-A58D-4538-A24F-6992B734D8B5}" type="presOf" srcId="{28A766CE-E7D5-4FE5-8584-F57D99122FD4}" destId="{56238BCD-48E0-4270-B9D7-316EFC042DD5}" srcOrd="1" destOrd="0" presId="urn:microsoft.com/office/officeart/2005/8/layout/process3"/>
    <dgm:cxn modelId="{28DAFC20-7922-498E-9729-97EA71DAD117}" type="presOf" srcId="{6C58786A-9472-4C5D-857F-6BDA64851B14}" destId="{2E443451-C3B5-4D13-AF20-BD000AFF8B97}" srcOrd="0" destOrd="0" presId="urn:microsoft.com/office/officeart/2005/8/layout/process3"/>
    <dgm:cxn modelId="{CC2F1C27-3B4D-45A8-A98B-43BC7A41C80C}" srcId="{03C0E231-0148-413E-B152-DA0060C96D11}" destId="{6C58786A-9472-4C5D-857F-6BDA64851B14}" srcOrd="0" destOrd="0" parTransId="{42790072-52C2-4295-9C15-788DE2E570CC}" sibTransId="{2F0297D1-188F-4258-99B6-0E7112204CBF}"/>
    <dgm:cxn modelId="{6ED91B5F-2EF4-4452-890E-00D8899B880E}" type="presOf" srcId="{D7AD09BA-E79C-4EC4-BEA2-187F4AF96FD0}" destId="{56276C18-4E00-485D-90E1-47A68EBAF1FB}" srcOrd="0" destOrd="0" presId="urn:microsoft.com/office/officeart/2005/8/layout/process3"/>
    <dgm:cxn modelId="{6F3A0162-7D80-47B3-AAF5-4F3EFB1C4DE0}" type="presOf" srcId="{37D40CF1-7C96-4430-953B-FBECA6A6E182}" destId="{E2D1A5F0-3874-46FF-B970-8493C94331CC}" srcOrd="0" destOrd="0" presId="urn:microsoft.com/office/officeart/2005/8/layout/process3"/>
    <dgm:cxn modelId="{3E403B56-BE9B-4DD8-9E4F-092C65A079FE}" type="presOf" srcId="{D7AD09BA-E79C-4EC4-BEA2-187F4AF96FD0}" destId="{4081469E-0FE2-4EC3-B64D-8712D0D4A289}" srcOrd="1" destOrd="0" presId="urn:microsoft.com/office/officeart/2005/8/layout/process3"/>
    <dgm:cxn modelId="{03A35C77-EF45-480D-AF99-4B85983BCED9}" type="presOf" srcId="{AA167728-F648-4BE5-A32B-D1D11905200F}" destId="{390E70EF-BF6F-4857-8C90-FBCFC03FAFF1}" srcOrd="1" destOrd="0" presId="urn:microsoft.com/office/officeart/2005/8/layout/process3"/>
    <dgm:cxn modelId="{04487178-89E6-4F70-9151-61A8FE081140}" type="presOf" srcId="{9A23DB60-0D60-4683-8396-4C469D05194A}" destId="{579F48E1-04B5-4D13-AC3E-FEE27A7BDB66}" srcOrd="0" destOrd="0" presId="urn:microsoft.com/office/officeart/2005/8/layout/process3"/>
    <dgm:cxn modelId="{36228C58-9C05-46FF-814E-C57228FA0E80}" srcId="{9A23DB60-0D60-4683-8396-4C469D05194A}" destId="{03C0E231-0148-413E-B152-DA0060C96D11}" srcOrd="1" destOrd="0" parTransId="{A23A4092-832E-4C41-9315-D61655730AE6}" sibTransId="{D7AD09BA-E79C-4EC4-BEA2-187F4AF96FD0}"/>
    <dgm:cxn modelId="{1F0FEF7D-C16D-4B58-BE51-64EBA4F55A6E}" type="presOf" srcId="{19CDDF7A-74DD-4A31-A69C-C796C4376D18}" destId="{9DBEAC7C-EF33-4CEC-97CE-CA70FADBE89E}" srcOrd="0" destOrd="0" presId="urn:microsoft.com/office/officeart/2005/8/layout/process3"/>
    <dgm:cxn modelId="{BC27EF87-4237-4E15-9137-E35D4AFBC9FE}" type="presOf" srcId="{37D40CF1-7C96-4430-953B-FBECA6A6E182}" destId="{33521B03-AC28-469D-A626-B39A2ED6A462}" srcOrd="1" destOrd="0" presId="urn:microsoft.com/office/officeart/2005/8/layout/process3"/>
    <dgm:cxn modelId="{0F62488C-2DE6-413F-98DD-91FA389FB6B0}" type="presOf" srcId="{AA167728-F648-4BE5-A32B-D1D11905200F}" destId="{0AEDB028-A175-4239-AD80-E1106B32C1CE}" srcOrd="0" destOrd="0" presId="urn:microsoft.com/office/officeart/2005/8/layout/process3"/>
    <dgm:cxn modelId="{4B160C95-CF8D-4AAC-A120-AC8994AA9217}" type="presOf" srcId="{03C0E231-0148-413E-B152-DA0060C96D11}" destId="{6EFDA7D7-AA9F-45E7-ACDC-1EEBA9305874}" srcOrd="0" destOrd="0" presId="urn:microsoft.com/office/officeart/2005/8/layout/process3"/>
    <dgm:cxn modelId="{CDB07E9E-3190-4833-A9C9-467773D6877C}" srcId="{37D40CF1-7C96-4430-953B-FBECA6A6E182}" destId="{1DEE7858-8D94-4BF6-9F5A-0D05253985BE}" srcOrd="0" destOrd="0" parTransId="{4391F487-3310-47D1-8065-859C87353F37}" sibTransId="{687A9559-CD77-4508-8482-5D6DB3BB2A32}"/>
    <dgm:cxn modelId="{EC27F5BB-1FB3-4CEB-B9DC-936069036BC1}" type="presOf" srcId="{1DEE7858-8D94-4BF6-9F5A-0D05253985BE}" destId="{B54A650F-F8A1-4789-B83A-8DB39736F8C4}" srcOrd="0" destOrd="0" presId="urn:microsoft.com/office/officeart/2005/8/layout/process3"/>
    <dgm:cxn modelId="{334525BC-4C69-465F-9DBF-0EE20665D92C}" srcId="{9A23DB60-0D60-4683-8396-4C469D05194A}" destId="{28A766CE-E7D5-4FE5-8584-F57D99122FD4}" srcOrd="2" destOrd="0" parTransId="{A37AE340-373E-4F25-9775-C17CE3097AB0}" sibTransId="{369E1160-5A08-4ED7-A11E-5A5D45FAB284}"/>
    <dgm:cxn modelId="{12EE99CB-26E4-40B3-81D9-8B54E79F3176}" type="presOf" srcId="{03C0E231-0148-413E-B152-DA0060C96D11}" destId="{D59617B9-C7C2-49AB-A1EF-8CA7AC4EA05F}" srcOrd="1" destOrd="0" presId="urn:microsoft.com/office/officeart/2005/8/layout/process3"/>
    <dgm:cxn modelId="{33C8F7D9-581A-4720-99C2-14FC5140B1EF}" srcId="{28A766CE-E7D5-4FE5-8584-F57D99122FD4}" destId="{19CDDF7A-74DD-4A31-A69C-C796C4376D18}" srcOrd="0" destOrd="0" parTransId="{CBE32AD2-03CC-4F84-A091-400FA5E56AE8}" sibTransId="{8BB64D05-DC17-4069-BCC3-B060CCB268D7}"/>
    <dgm:cxn modelId="{8761FDFB-58CF-4242-AAB9-FF23F7232908}" srcId="{9A23DB60-0D60-4683-8396-4C469D05194A}" destId="{37D40CF1-7C96-4430-953B-FBECA6A6E182}" srcOrd="0" destOrd="0" parTransId="{FE6B1F56-B2D5-4201-A1B9-D12C1A1AA350}" sibTransId="{AA167728-F648-4BE5-A32B-D1D11905200F}"/>
    <dgm:cxn modelId="{DB3293C8-AECD-489B-B535-FDA5D065C544}" type="presParOf" srcId="{579F48E1-04B5-4D13-AC3E-FEE27A7BDB66}" destId="{9C293EDB-3507-469A-9AED-3B7A7C085080}" srcOrd="0" destOrd="0" presId="urn:microsoft.com/office/officeart/2005/8/layout/process3"/>
    <dgm:cxn modelId="{9D9B63D9-58A0-4F53-A920-D53C6E7A087A}" type="presParOf" srcId="{9C293EDB-3507-469A-9AED-3B7A7C085080}" destId="{E2D1A5F0-3874-46FF-B970-8493C94331CC}" srcOrd="0" destOrd="0" presId="urn:microsoft.com/office/officeart/2005/8/layout/process3"/>
    <dgm:cxn modelId="{9F14E005-057F-47CA-B421-C1998C6A1516}" type="presParOf" srcId="{9C293EDB-3507-469A-9AED-3B7A7C085080}" destId="{33521B03-AC28-469D-A626-B39A2ED6A462}" srcOrd="1" destOrd="0" presId="urn:microsoft.com/office/officeart/2005/8/layout/process3"/>
    <dgm:cxn modelId="{A723DF44-1BC0-4ED0-93D4-57058A9E689C}" type="presParOf" srcId="{9C293EDB-3507-469A-9AED-3B7A7C085080}" destId="{B54A650F-F8A1-4789-B83A-8DB39736F8C4}" srcOrd="2" destOrd="0" presId="urn:microsoft.com/office/officeart/2005/8/layout/process3"/>
    <dgm:cxn modelId="{1AE0C104-CE02-4345-B225-2C630ACB41DC}" type="presParOf" srcId="{579F48E1-04B5-4D13-AC3E-FEE27A7BDB66}" destId="{0AEDB028-A175-4239-AD80-E1106B32C1CE}" srcOrd="1" destOrd="0" presId="urn:microsoft.com/office/officeart/2005/8/layout/process3"/>
    <dgm:cxn modelId="{0FC72C15-42FB-46F0-BF31-34BD89B5527E}" type="presParOf" srcId="{0AEDB028-A175-4239-AD80-E1106B32C1CE}" destId="{390E70EF-BF6F-4857-8C90-FBCFC03FAFF1}" srcOrd="0" destOrd="0" presId="urn:microsoft.com/office/officeart/2005/8/layout/process3"/>
    <dgm:cxn modelId="{970F7A91-E988-454E-86FE-A058D2EADB9C}" type="presParOf" srcId="{579F48E1-04B5-4D13-AC3E-FEE27A7BDB66}" destId="{0A5D8CAF-6CFD-412E-8A2C-F9E3947858CD}" srcOrd="2" destOrd="0" presId="urn:microsoft.com/office/officeart/2005/8/layout/process3"/>
    <dgm:cxn modelId="{A070EE0C-2A4B-4691-8B08-55A48A8DD6BA}" type="presParOf" srcId="{0A5D8CAF-6CFD-412E-8A2C-F9E3947858CD}" destId="{6EFDA7D7-AA9F-45E7-ACDC-1EEBA9305874}" srcOrd="0" destOrd="0" presId="urn:microsoft.com/office/officeart/2005/8/layout/process3"/>
    <dgm:cxn modelId="{BA86064B-F81A-4D18-83F2-0DB1AB003F42}" type="presParOf" srcId="{0A5D8CAF-6CFD-412E-8A2C-F9E3947858CD}" destId="{D59617B9-C7C2-49AB-A1EF-8CA7AC4EA05F}" srcOrd="1" destOrd="0" presId="urn:microsoft.com/office/officeart/2005/8/layout/process3"/>
    <dgm:cxn modelId="{86075EC9-EA2A-424D-AF25-8A20001E0837}" type="presParOf" srcId="{0A5D8CAF-6CFD-412E-8A2C-F9E3947858CD}" destId="{2E443451-C3B5-4D13-AF20-BD000AFF8B97}" srcOrd="2" destOrd="0" presId="urn:microsoft.com/office/officeart/2005/8/layout/process3"/>
    <dgm:cxn modelId="{D9FBFF69-7794-4943-BA2A-596D3A9DFE09}" type="presParOf" srcId="{579F48E1-04B5-4D13-AC3E-FEE27A7BDB66}" destId="{56276C18-4E00-485D-90E1-47A68EBAF1FB}" srcOrd="3" destOrd="0" presId="urn:microsoft.com/office/officeart/2005/8/layout/process3"/>
    <dgm:cxn modelId="{928E0955-1C89-4C02-89DF-B14DB7E2D96C}" type="presParOf" srcId="{56276C18-4E00-485D-90E1-47A68EBAF1FB}" destId="{4081469E-0FE2-4EC3-B64D-8712D0D4A289}" srcOrd="0" destOrd="0" presId="urn:microsoft.com/office/officeart/2005/8/layout/process3"/>
    <dgm:cxn modelId="{B346C570-2655-4516-82E1-3D221B05ECC1}" type="presParOf" srcId="{579F48E1-04B5-4D13-AC3E-FEE27A7BDB66}" destId="{E19E8B9E-92D3-4D0B-B525-270D206C04C6}" srcOrd="4" destOrd="0" presId="urn:microsoft.com/office/officeart/2005/8/layout/process3"/>
    <dgm:cxn modelId="{5C6F4583-EF59-4CB1-840A-D38162AF7B25}" type="presParOf" srcId="{E19E8B9E-92D3-4D0B-B525-270D206C04C6}" destId="{8DFC2BAA-AC07-42B2-AF74-C189CECE71D8}" srcOrd="0" destOrd="0" presId="urn:microsoft.com/office/officeart/2005/8/layout/process3"/>
    <dgm:cxn modelId="{6630B374-B767-4DBA-8105-E83E880E85EA}" type="presParOf" srcId="{E19E8B9E-92D3-4D0B-B525-270D206C04C6}" destId="{56238BCD-48E0-4270-B9D7-316EFC042DD5}" srcOrd="1" destOrd="0" presId="urn:microsoft.com/office/officeart/2005/8/layout/process3"/>
    <dgm:cxn modelId="{621BBA5C-353D-470B-B6D7-C64732E83F1C}" type="presParOf" srcId="{E19E8B9E-92D3-4D0B-B525-270D206C04C6}" destId="{9DBEAC7C-EF33-4CEC-97CE-CA70FADBE89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21B03-AC28-469D-A626-B39A2ED6A462}">
      <dsp:nvSpPr>
        <dsp:cNvPr id="0" name=""/>
        <dsp:cNvSpPr/>
      </dsp:nvSpPr>
      <dsp:spPr>
        <a:xfrm>
          <a:off x="5937" y="2118642"/>
          <a:ext cx="2699689" cy="1334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Poppins"/>
              <a:cs typeface="Poppins"/>
            </a:rPr>
            <a:t> By December 1, 2026</a:t>
          </a:r>
        </a:p>
      </dsp:txBody>
      <dsp:txXfrm>
        <a:off x="5937" y="2118642"/>
        <a:ext cx="2699689" cy="889560"/>
      </dsp:txXfrm>
    </dsp:sp>
    <dsp:sp modelId="{B54A650F-F8A1-4789-B83A-8DB39736F8C4}">
      <dsp:nvSpPr>
        <dsp:cNvPr id="0" name=""/>
        <dsp:cNvSpPr/>
      </dsp:nvSpPr>
      <dsp:spPr>
        <a:xfrm>
          <a:off x="558885" y="3008202"/>
          <a:ext cx="2699689" cy="1775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Poppins"/>
              <a:cs typeface="Poppins"/>
            </a:rPr>
            <a:t>State will determine Housing Growth Targets for the state and each COG.</a:t>
          </a:r>
        </a:p>
      </dsp:txBody>
      <dsp:txXfrm>
        <a:off x="610874" y="3060191"/>
        <a:ext cx="2595711" cy="1671047"/>
      </dsp:txXfrm>
    </dsp:sp>
    <dsp:sp modelId="{0AEDB028-A175-4239-AD80-E1106B32C1CE}">
      <dsp:nvSpPr>
        <dsp:cNvPr id="0" name=""/>
        <dsp:cNvSpPr/>
      </dsp:nvSpPr>
      <dsp:spPr>
        <a:xfrm>
          <a:off x="3114890" y="2227350"/>
          <a:ext cx="867637" cy="672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114890" y="2361779"/>
        <a:ext cx="665994" cy="403286"/>
      </dsp:txXfrm>
    </dsp:sp>
    <dsp:sp modelId="{D59617B9-C7C2-49AB-A1EF-8CA7AC4EA05F}">
      <dsp:nvSpPr>
        <dsp:cNvPr id="0" name=""/>
        <dsp:cNvSpPr/>
      </dsp:nvSpPr>
      <dsp:spPr>
        <a:xfrm>
          <a:off x="4342679" y="2118642"/>
          <a:ext cx="2699689" cy="1334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Poppins"/>
              <a:cs typeface="Poppins"/>
            </a:rPr>
            <a:t>By June 1, 2027</a:t>
          </a:r>
        </a:p>
      </dsp:txBody>
      <dsp:txXfrm>
        <a:off x="4342679" y="2118642"/>
        <a:ext cx="2699689" cy="889560"/>
      </dsp:txXfrm>
    </dsp:sp>
    <dsp:sp modelId="{2E443451-C3B5-4D13-AF20-BD000AFF8B97}">
      <dsp:nvSpPr>
        <dsp:cNvPr id="0" name=""/>
        <dsp:cNvSpPr/>
      </dsp:nvSpPr>
      <dsp:spPr>
        <a:xfrm>
          <a:off x="4895628" y="3008202"/>
          <a:ext cx="2699689" cy="1775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Poppins"/>
              <a:cs typeface="Poppins"/>
            </a:rPr>
            <a:t>Each COG will work with its members to establish local Recommended Affordable Housing Goal.</a:t>
          </a:r>
        </a:p>
      </dsp:txBody>
      <dsp:txXfrm>
        <a:off x="4947617" y="3060191"/>
        <a:ext cx="2595711" cy="1671047"/>
      </dsp:txXfrm>
    </dsp:sp>
    <dsp:sp modelId="{56276C18-4E00-485D-90E1-47A68EBAF1FB}">
      <dsp:nvSpPr>
        <dsp:cNvPr id="0" name=""/>
        <dsp:cNvSpPr/>
      </dsp:nvSpPr>
      <dsp:spPr>
        <a:xfrm>
          <a:off x="7451632" y="2227350"/>
          <a:ext cx="867637" cy="672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534820"/>
            <a:satOff val="-1136"/>
            <a:lumOff val="323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451632" y="2361779"/>
        <a:ext cx="665994" cy="403286"/>
      </dsp:txXfrm>
    </dsp:sp>
    <dsp:sp modelId="{56238BCD-48E0-4270-B9D7-316EFC042DD5}">
      <dsp:nvSpPr>
        <dsp:cNvPr id="0" name=""/>
        <dsp:cNvSpPr/>
      </dsp:nvSpPr>
      <dsp:spPr>
        <a:xfrm>
          <a:off x="8679421" y="2118642"/>
          <a:ext cx="2699689" cy="1334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Poppins"/>
              <a:cs typeface="Poppins"/>
            </a:rPr>
            <a:t>Within 30 days </a:t>
          </a:r>
          <a:r>
            <a:rPr lang="en-US" sz="1400" kern="1200" dirty="0">
              <a:solidFill>
                <a:schemeClr val="tx1"/>
              </a:solidFill>
              <a:latin typeface="Poppins"/>
              <a:cs typeface="Poppins"/>
            </a:rPr>
            <a:t>of receipt of municipal Recommended Affordable Housing Goal</a:t>
          </a:r>
        </a:p>
      </dsp:txBody>
      <dsp:txXfrm>
        <a:off x="8679421" y="2118642"/>
        <a:ext cx="2699689" cy="889560"/>
      </dsp:txXfrm>
    </dsp:sp>
    <dsp:sp modelId="{9DBEAC7C-EF33-4CEC-97CE-CA70FADBE89E}">
      <dsp:nvSpPr>
        <dsp:cNvPr id="0" name=""/>
        <dsp:cNvSpPr/>
      </dsp:nvSpPr>
      <dsp:spPr>
        <a:xfrm>
          <a:off x="9232370" y="3008202"/>
          <a:ext cx="2699689" cy="1775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Poppins"/>
              <a:cs typeface="Poppins"/>
            </a:rPr>
            <a:t>Municipality decides whether to opt-in to Regional Housing Growth Plan or establish a Municipal Housing Growth Plan.</a:t>
          </a:r>
          <a:r>
            <a:rPr lang="en-US" sz="1400" kern="1200">
              <a:latin typeface="Aptos Display"/>
              <a:cs typeface="Poppins"/>
            </a:rPr>
            <a:t> </a:t>
          </a:r>
        </a:p>
      </dsp:txBody>
      <dsp:txXfrm>
        <a:off x="9284359" y="3060191"/>
        <a:ext cx="2595711" cy="1671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1DA53-E437-4A0B-8200-41EA377BBCB1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5857F-5A46-4008-A1CB-C1D7FC6D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8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CP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Originated as H.B 8002 and signed into law by Governor Lamont on November 26, 2025</a:t>
            </a:r>
          </a:p>
          <a:p>
            <a:endParaRPr lang="en-US"/>
          </a:p>
          <a:p>
            <a:r>
              <a:rPr lang="en-US"/>
              <a:t>53 Sections, including 20 new Sections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7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294C1-4B10-87EE-5B5D-BA708A6D7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4A42FC-1C7D-FB50-2AA0-62724825E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3A8B51-AE52-08D6-AA52-5738C7E84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 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5C47C-A313-2460-FC47-8BC41BD6A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64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31B55-681E-B63D-81BB-574A2571F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141BBD-AECF-9F27-1243-25A6D1903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27943-9393-615D-50C5-75F4176AC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 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30790-F363-57E4-C3F9-ED94E64A9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72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F5154-71C1-1931-8A3F-7F65C2DA0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4AC597-7BFA-1DED-A766-BE3A9ADE1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0AF067-2219-BAE2-EBF0-36F64AD93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 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71FCF-BE87-AA56-17B6-77BCAA15B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88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FD841-3FAC-24A2-63D3-7B662CE34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B75B88-26B5-6517-EB26-B2A3439A8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7149C6-254A-6D3C-80EE-55DD53A86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DCEEF-5748-AF9D-5C86-9D5C58826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36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21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endParaRPr lang="en-US" b="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28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  <a:p>
            <a:endParaRPr lang="en-US" b="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84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18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47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4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5A6AC-19A6-1208-444F-F434D7D35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791250-9B02-F20B-80D5-C282C9037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05BB64-F910-8537-C96F-9DF2631A6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53 Sections, including 20 </a:t>
            </a:r>
            <a:r>
              <a:rPr lang="en-US" i="1" dirty="0"/>
              <a:t>new</a:t>
            </a:r>
            <a:r>
              <a:rPr lang="en-US" dirty="0"/>
              <a:t> Sections to statutes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19509-D8B3-FBF8-5E22-84342E297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47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22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57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FF50A-EC4A-BDD1-3C94-6890EA41A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59885A-48BC-0452-A8E3-AA817C77D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21E4EC-9FA9-9C93-4330-6B54BA885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7A333-4DA9-55A4-7A48-D58B99500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36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13546-A41C-D6E8-6C4F-BAEA35565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DEE4DA-016D-EEAE-42D7-4F0AD761D1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333894-2EDE-3480-86C2-05831EAFF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Contents of a parking needs assessment: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(c) A parking needs assessment submitted pursuant to subsection (b)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of this section shall be paid for by the proposed developer and shall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include an analysis of (1) available existing public and private parking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that may be used by residents of the proposed development, (2) public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transportation options that may be used by residents of the proposed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development that mitigate the need for off-street parking, (3) projected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future needs for off-street parking for such proposed development, and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(4) any relevant local traffic, parking or safety study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DAF6D-6A3B-4A6F-8164-E74DD0658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42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87775-6D61-2AD5-5C14-06114DBA9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B58B24-F985-22E7-F698-4EEA9F9FA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6DB462-DF6C-C422-6AF6-3663449D7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8D650-A4FB-098E-F8B7-5BD9BD8EB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62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228A7-23F2-3939-9443-79552B093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EED5BC-A9A9-E2CD-7E99-7B78DBA4E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463699-6D75-3F6D-0E51-C2648BDAA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8DB32-AB79-8C53-8606-0CF68A4FF2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06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55441-CFB5-B1D7-4126-11DCF75D5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ACB58C-C544-B573-E83C-4D9DF0533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DA1A3F-4BB1-7EA5-1E6C-410072A59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Collaborate Animation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pPr marL="171450" indent="-171450">
              <a:buFont typeface="Wingdings"/>
              <a:buChar char="§"/>
            </a:pPr>
            <a:r>
              <a:rPr lang="en-US" dirty="0">
                <a:latin typeface="Calibri"/>
                <a:ea typeface="Calibri"/>
                <a:cs typeface="Calibri"/>
              </a:rPr>
              <a:t>There's time: You don't need to make a decision yet – collaborative partnership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86E0B-7770-8121-02F1-FC54C65A9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62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36B25-E23A-34BD-CDB7-643E59AFA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DEDD06-3D1A-CEAC-60BD-D92D936CC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43F964-CF39-864C-D3B6-AF87842E4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Collaborate Animation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0EFE3-A677-6247-928E-211920176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07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55B02-EA16-14F7-4702-03182C998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F2F60C-7433-6D46-E313-2D045C27E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E90BC-FA20-AF57-1980-3BC3B00C8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Collaborate Animation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D29D-F443-BCD3-E5A9-15ECF5BB6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29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B97E8-4FFE-EEF4-76DD-540A95C0B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5F1E12-2241-2F2A-8E27-07CEE3C17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71E694-684D-B19C-578E-ACF7DB8C9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82ED1-F2D9-B0C0-C308-7DEC3ED37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2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E200D-38D5-756A-35B9-428BE3130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8D3675-B025-DF6E-067A-C02D1C453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C30D27-E6A9-868D-311A-5CFEBCB19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32202-AAC1-555D-3045-ABE41453C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20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5C5F2-C458-11A2-86CE-BCA24F615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683ED-4D63-C27A-732F-151371874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9DD335-F44C-C67E-7DA8-A416EE535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Section 15 – Housing Growth Program</a:t>
            </a:r>
          </a:p>
          <a:p>
            <a:r>
              <a:rPr lang="en-US" i="1" dirty="0"/>
              <a:t>Will be established by July 1, 2028</a:t>
            </a:r>
          </a:p>
          <a:p>
            <a:endParaRPr lang="en-US" dirty="0"/>
          </a:p>
          <a:p>
            <a:r>
              <a:rPr lang="en-US" b="1" dirty="0"/>
              <a:t>Grants by OPM to municipalities for costs related to construction, improvement, expansion of infrastructure associated with development new dwelling units </a:t>
            </a:r>
            <a:r>
              <a:rPr lang="en-US" dirty="0"/>
              <a:t>(water lines, sewer, roads, bike/ped/transit infrastructure)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28370-02B1-31B5-14E8-A2F8A6C86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35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Timing is everything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376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A3A56-5457-5DEC-96C4-79D6DE6E0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6783E-7E0B-D117-5C24-ABB266390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847F98-536C-7FA6-436B-4650AD765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Summary Doc: https://s3.us-east-1.amazonaws.com/GBRC_Open/HB+Review+021026.pdf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DC6D5-E8C2-FA12-9FE2-A1D79593D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387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F7483-DA0A-CFD0-6298-76EE0A3E2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ED5159-22C9-0897-C6FD-49244937C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28A8C7-E1F3-E3C2-7B46-16DDD1F1B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C3958-8D24-8E20-8BCC-452EDA871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6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1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26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1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Per Rebecca at OPM: PHDZs are similar to </a:t>
            </a:r>
            <a:r>
              <a:rPr lang="en-US" sz="1200" dirty="0">
                <a:latin typeface="Poppins"/>
                <a:cs typeface="Poppins"/>
              </a:rPr>
              <a:t>Incentive Housing Zones (§8-13m – §8-13x) </a:t>
            </a:r>
          </a:p>
          <a:p>
            <a:r>
              <a:rPr lang="en-US" sz="1200" dirty="0">
                <a:latin typeface="Poppins"/>
                <a:ea typeface="Calibri"/>
                <a:cs typeface="Poppins"/>
              </a:rPr>
              <a:t>Towns with IHZs already approved (and should/could probably explore this option pretty easily): </a:t>
            </a:r>
          </a:p>
          <a:p>
            <a:pPr lvl="1"/>
            <a:r>
              <a:rPr lang="en-US" sz="1200" dirty="0"/>
              <a:t>Barkhamsted</a:t>
            </a:r>
          </a:p>
          <a:p>
            <a:pPr lvl="1"/>
            <a:r>
              <a:rPr lang="en-US" sz="1200" dirty="0"/>
              <a:t>Canaan</a:t>
            </a:r>
          </a:p>
          <a:p>
            <a:pPr lvl="1"/>
            <a:r>
              <a:rPr lang="en-US" sz="1200" dirty="0"/>
              <a:t>East Lyme</a:t>
            </a:r>
          </a:p>
          <a:p>
            <a:pPr lvl="1"/>
            <a:r>
              <a:rPr lang="en-US" sz="1200" dirty="0"/>
              <a:t>New London</a:t>
            </a:r>
          </a:p>
          <a:p>
            <a:pPr lvl="1"/>
            <a:r>
              <a:rPr lang="en-US" sz="1200" dirty="0"/>
              <a:t>Old Saybrook</a:t>
            </a:r>
          </a:p>
          <a:p>
            <a:pPr lvl="1"/>
            <a:r>
              <a:rPr lang="en-US" sz="1200" dirty="0"/>
              <a:t>Redding</a:t>
            </a:r>
          </a:p>
          <a:p>
            <a:pPr lvl="1"/>
            <a:r>
              <a:rPr lang="en-US" sz="1200" dirty="0"/>
              <a:t>Sharon</a:t>
            </a:r>
          </a:p>
          <a:p>
            <a:pPr lvl="1"/>
            <a:r>
              <a:rPr lang="en-US" sz="1200" dirty="0"/>
              <a:t>Torrington</a:t>
            </a:r>
          </a:p>
          <a:p>
            <a:pPr lvl="1"/>
            <a:r>
              <a:rPr lang="en-US" sz="1200" dirty="0"/>
              <a:t>Wallingford</a:t>
            </a:r>
          </a:p>
          <a:p>
            <a:pPr lvl="1"/>
            <a:r>
              <a:rPr lang="en-US" sz="1200" dirty="0"/>
              <a:t>Watertown</a:t>
            </a:r>
          </a:p>
          <a:p>
            <a:pPr lvl="1"/>
            <a:r>
              <a:rPr lang="en-US" sz="1200" dirty="0"/>
              <a:t>Westbrook</a:t>
            </a:r>
          </a:p>
          <a:p>
            <a:pPr lvl="1"/>
            <a:r>
              <a:rPr lang="en-US" sz="1200" dirty="0"/>
              <a:t>Windham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44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3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857F-5A46-4008-A1CB-C1D7FC6D4A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1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375BA-8D06-F50A-4C99-445741B29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37B10-DF47-E92A-8300-916C480C4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CD463-FD87-23D0-6352-3932D8E9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56A1-1341-4393-92F4-474151B4175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3BE46-C12B-084E-E932-46AD2159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B4BE2-48C0-5DD8-6FEC-98A8B001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02A1-2F6E-4B7E-BFA7-F9FDA39A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6F15-748C-3D30-60CB-2C422972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18FC2-FDB2-7A03-EB7F-6E4D98785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31BAB-4AA0-DFCD-D29E-80D03BB2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56A1-1341-4393-92F4-474151B4175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3161-0D45-B011-91F4-54F0FB83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CD41F-7C3A-1239-CADE-7614D998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02A1-2F6E-4B7E-BFA7-F9FDA39A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4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9A3FEA-15DC-819E-BA44-7B7370762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877CB-6440-B60B-D721-8C86DE19A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AB534-21DB-6CE8-33DA-2A84DB8C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56A1-1341-4393-92F4-474151B4175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0B183-8CAD-8C11-1A2B-289926F4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ACD49-694B-F5F8-CA0F-2654335B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02A1-2F6E-4B7E-BFA7-F9FDA39A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6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28DB8-A1E3-0402-86E4-6CBAF09F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0B58C-4F28-44D1-39F1-F0D603020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FB961-7720-7599-D76B-3BD29B85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56A1-1341-4393-92F4-474151B4175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894BC-B5BE-298B-75C9-1DF027F1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B0140-5AD3-9F56-67FB-F629614C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02A1-2F6E-4B7E-BFA7-F9FDA39A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2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74F7-768B-18F5-B5D4-C8E3B483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B774E-DF7C-B25A-EAC4-3EFAD8225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62C9-BE8F-F90B-A1BE-6F0AE505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56A1-1341-4393-92F4-474151B4175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E9225-2D7F-C9E1-E8C9-F4B2B6B8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5528-7085-D4BF-969D-7E2764C5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02A1-2F6E-4B7E-BFA7-F9FDA39A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2A1F-7F52-9B46-0A8A-37EEF10E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E8E5A-82B5-69CB-2DE1-58016F7B1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17B60-6442-1D18-6252-9A8BB4DF0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36D65-D98B-A867-975F-8C47167C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56A1-1341-4393-92F4-474151B4175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C3421-64C2-F1AF-B513-F079EF0C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AA2E2-88CF-EAE2-743B-1C055B65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02A1-2F6E-4B7E-BFA7-F9FDA39A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8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1CE2-6D1D-2AC2-CAA9-78A5F9AD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65E55-8F70-9E31-D5CD-8C830A4C1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D3C34-8001-D3F0-2B73-929B42A6A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C275D-FF9C-E9ED-7F33-0727E1E80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2FAA8-0E24-957B-BCF9-C58EA9EB7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FD7DA8-660E-E592-5837-435445F0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56A1-1341-4393-92F4-474151B4175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BED001-48D2-1035-5A19-785898817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F5041D-86AD-7784-C2A3-3813591A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02A1-2F6E-4B7E-BFA7-F9FDA39A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DF18-22A5-C0E3-A891-CF8E3F3F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4EE5C-5A50-2896-0EFA-C9EB7853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56A1-1341-4393-92F4-474151B4175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0FB9B-DE63-926E-BD10-BA354F19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39F8E-E0C2-8B67-6680-3E206BCC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02A1-2F6E-4B7E-BFA7-F9FDA39A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0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6581B-5D97-4142-C7B5-73EEAA9B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56A1-1341-4393-92F4-474151B4175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20F55-4995-117A-E62F-FF84776B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4E2D1-5ED0-BB1D-A75D-3F8E3824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02A1-2F6E-4B7E-BFA7-F9FDA39A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1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5A500-352E-B71B-9E07-FC58799D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FE577-331F-4764-7A11-81ED8AB4C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8C14E-6902-2475-54E4-B920A5C44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F9F6D-1470-93CD-5FE1-08086E07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56A1-1341-4393-92F4-474151B4175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F0DB7-AB36-373D-913E-D34DA24A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7D957-EA54-CE8C-85D5-FB52D28B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02A1-2F6E-4B7E-BFA7-F9FDA39A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2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756D-3804-ECED-9CF5-CAFC50D6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1E9FE2-4083-852C-197B-1620A32C0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E8D4A-7E1F-F3B4-F313-17C092D67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1EC8A-CE80-42D3-779F-22436F34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56A1-1341-4393-92F4-474151B4175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CED02-C6CD-46BD-B5D6-1EF97022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F8BBD-DD87-7186-A5D5-11448E1C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02A1-2F6E-4B7E-BFA7-F9FDA39A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9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D2CEE-7E16-E4C9-E70B-09C9E3A9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2AADE-9E78-7AD9-5083-1AFAE97BD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AE34D-8104-1375-70EC-64634F02D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E056A1-1341-4393-92F4-474151B4175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D42A8-37C3-1C83-06DF-A49D0E7B7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1A49-5203-FA5C-37AE-822B7AC1A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FE02A1-2F6E-4B7E-BFA7-F9FDA39A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6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ga.ct.gov/hsg/tfs/20230724_Majority%20Leader's%20Roundtable%20on%20Affordable%20Housing/20260223/8-30g%20Report%20-%20Majority%20Leaders%27%20Affordable%20Housing%20Roundtabl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7C048C-081D-E895-101D-147AFD472521}"/>
              </a:ext>
            </a:extLst>
          </p:cNvPr>
          <p:cNvGrpSpPr/>
          <p:nvPr/>
        </p:nvGrpSpPr>
        <p:grpSpPr>
          <a:xfrm>
            <a:off x="7574246" y="3698115"/>
            <a:ext cx="4570619" cy="3122320"/>
            <a:chOff x="3327662" y="3157979"/>
            <a:chExt cx="5416288" cy="370002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461BF3F-1AC3-3AC9-AE51-DDE649078F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92"/>
            <a:stretch>
              <a:fillRect/>
            </a:stretch>
          </p:blipFill>
          <p:spPr bwMode="auto">
            <a:xfrm>
              <a:off x="3446463" y="3263900"/>
              <a:ext cx="5297487" cy="3594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070939-6E15-5727-19E9-C48C20B1AEC2}"/>
                </a:ext>
              </a:extLst>
            </p:cNvPr>
            <p:cNvSpPr/>
            <p:nvPr/>
          </p:nvSpPr>
          <p:spPr>
            <a:xfrm>
              <a:off x="3327662" y="3157979"/>
              <a:ext cx="4006392" cy="128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F870B8-BD46-2277-F41E-B4C220C54F51}"/>
                </a:ext>
              </a:extLst>
            </p:cNvPr>
            <p:cNvSpPr/>
            <p:nvPr/>
          </p:nvSpPr>
          <p:spPr>
            <a:xfrm>
              <a:off x="3327662" y="4388681"/>
              <a:ext cx="2767543" cy="128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2AB01F2-B533-C84A-F67D-A0CD5E911EE8}"/>
              </a:ext>
            </a:extLst>
          </p:cNvPr>
          <p:cNvSpPr/>
          <p:nvPr/>
        </p:nvSpPr>
        <p:spPr>
          <a:xfrm flipV="1">
            <a:off x="0" y="525412"/>
            <a:ext cx="12192000" cy="2748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63BB5-9732-59AD-8496-6D6B27DB1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471" y="773821"/>
            <a:ext cx="11361057" cy="192739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Breaking Down SS PA 25-1</a:t>
            </a:r>
            <a:b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 Act Concerning Housing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FBCEB-CDA9-71DC-A933-82B0355A1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3056" y="3482405"/>
            <a:ext cx="8973404" cy="11758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Summary Overview of the Zoning Provisions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March 5,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9BC55-3833-127D-6663-07452D9A504E}"/>
              </a:ext>
            </a:extLst>
          </p:cNvPr>
          <p:cNvSpPr txBox="1"/>
          <p:nvPr/>
        </p:nvSpPr>
        <p:spPr>
          <a:xfrm>
            <a:off x="415471" y="5924116"/>
            <a:ext cx="611793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Caitlin Palmer, AICP</a:t>
            </a: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Director of Regional Planning &amp; Development, CRCOG</a:t>
            </a:r>
          </a:p>
        </p:txBody>
      </p:sp>
    </p:spTree>
    <p:extLst>
      <p:ext uri="{BB962C8B-B14F-4D97-AF65-F5344CB8AC3E}">
        <p14:creationId xmlns:p14="http://schemas.microsoft.com/office/powerpoint/2010/main" val="328916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6D2F3-4997-6981-D5FF-2AF78ED5E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D679-F45B-FBB9-689C-2A96EF98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44335D00-ED44-86BA-E591-DFED29BA7575}"/>
              </a:ext>
            </a:extLst>
          </p:cNvPr>
          <p:cNvSpPr/>
          <p:nvPr/>
        </p:nvSpPr>
        <p:spPr>
          <a:xfrm>
            <a:off x="9982200" y="407692"/>
            <a:ext cx="2209800" cy="777875"/>
          </a:xfrm>
          <a:prstGeom prst="wav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193A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OPTIONAL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371FF-2F45-FFA8-774B-FB1D80302148}"/>
              </a:ext>
            </a:extLst>
          </p:cNvPr>
          <p:cNvSpPr txBox="1"/>
          <p:nvPr/>
        </p:nvSpPr>
        <p:spPr>
          <a:xfrm>
            <a:off x="545652" y="1228682"/>
            <a:ext cx="11005457" cy="3572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 10 | </a:t>
            </a:r>
            <a:r>
              <a:rPr lang="en-US" sz="2400" dirty="0"/>
              <a:t>Priority Housing Development Zone (PHDZ)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indent="-114300">
              <a:spcAft>
                <a:spcPts val="450"/>
              </a:spcAft>
            </a:pPr>
            <a:r>
              <a:rPr lang="en-US" dirty="0" err="1">
                <a:cs typeface="Poppins"/>
              </a:rPr>
              <a:t>DoH</a:t>
            </a:r>
            <a:r>
              <a:rPr lang="en-US" dirty="0">
                <a:cs typeface="Poppins"/>
              </a:rPr>
              <a:t> Commissioner reviews and approves PHDZs upon municipal request. DoH's approval is a </a:t>
            </a:r>
            <a:r>
              <a:rPr lang="en-US" b="1" dirty="0">
                <a:cs typeface="Poppins"/>
              </a:rPr>
              <a:t>final letter of eligibility.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indent="-114300">
              <a:spcAft>
                <a:spcPts val="450"/>
              </a:spcAft>
            </a:pPr>
            <a:r>
              <a:rPr lang="en-US" dirty="0" err="1">
                <a:cs typeface="Poppins"/>
              </a:rPr>
              <a:t>DoH</a:t>
            </a:r>
            <a:r>
              <a:rPr lang="en-US" dirty="0">
                <a:cs typeface="Poppins"/>
              </a:rPr>
              <a:t> Commissioner </a:t>
            </a:r>
            <a:r>
              <a:rPr lang="en-US" b="1" dirty="0">
                <a:cs typeface="Poppins"/>
              </a:rPr>
              <a:t>may rescind a final letter of eligibility</a:t>
            </a:r>
            <a:r>
              <a:rPr lang="en-US" dirty="0">
                <a:cs typeface="Poppins"/>
              </a:rPr>
              <a:t>, within her discretion, if after one year, there is a lack of progress toward construction of dwelling units within PHDZ.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596C6-3093-89D8-CB61-88A384B8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47006" y="7181850"/>
            <a:ext cx="2743200" cy="365125"/>
          </a:xfrm>
        </p:spPr>
        <p:txBody>
          <a:bodyPr/>
          <a:lstStyle/>
          <a:p>
            <a:fld id="{FB73985B-E7C7-4C99-A797-51E260E32F8D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50AD5-7B8A-A690-9EF2-A94BA6D96323}"/>
              </a:ext>
            </a:extLst>
          </p:cNvPr>
          <p:cNvSpPr txBox="1"/>
          <p:nvPr/>
        </p:nvSpPr>
        <p:spPr>
          <a:xfrm>
            <a:off x="918445" y="2634130"/>
            <a:ext cx="987702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 dirty="0"/>
              <a:t>Are the regulations for the PHDZ likely to substantially increase the production of new dwelling units necessary to meet housing need in the zone?</a:t>
            </a:r>
            <a:endParaRPr lang="en-US"/>
          </a:p>
          <a:p>
            <a:pPr algn="ctr"/>
            <a:endParaRPr lang="en-US" i="1">
              <a:solidFill>
                <a:srgbClr val="000000"/>
              </a:solidFill>
            </a:endParaRPr>
          </a:p>
          <a:p>
            <a:pPr algn="ctr"/>
            <a:r>
              <a:rPr lang="en-US" i="1">
                <a:solidFill>
                  <a:srgbClr val="000000"/>
                </a:solidFill>
              </a:rPr>
              <a:t>Are the regulations consistent with the municipality's housing growth plan (regional or municipal)?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4F998-5CC6-8DE5-45A0-C652B5728805}"/>
              </a:ext>
            </a:extLst>
          </p:cNvPr>
          <p:cNvSpPr txBox="1"/>
          <p:nvPr/>
        </p:nvSpPr>
        <p:spPr>
          <a:xfrm>
            <a:off x="918445" y="4897044"/>
            <a:ext cx="987809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 dirty="0"/>
              <a:t>Lack of progress indicated by a lack of building permits or other indications of progress toward construction of dwelling units in the zone</a:t>
            </a:r>
            <a:r>
              <a:rPr lang="en-US" i="1"/>
              <a:t>.</a:t>
            </a:r>
            <a:endParaRPr lang="en-US"/>
          </a:p>
          <a:p>
            <a:pPr algn="ctr"/>
            <a:endParaRPr lang="en-US" i="1"/>
          </a:p>
          <a:p>
            <a:pPr algn="ctr"/>
            <a:r>
              <a:rPr lang="en-US" i="1" dirty="0"/>
              <a:t>Commissioner considers market conditions in the municipality and the state</a:t>
            </a:r>
            <a:r>
              <a:rPr lang="en-US" i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64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A11A9-7FCE-B0BA-9408-4D993077D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2FB47-FC50-95E9-A65E-61A644B8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4B8A7-DEEB-888F-C1CC-83BFD1AAB5D0}"/>
              </a:ext>
            </a:extLst>
          </p:cNvPr>
          <p:cNvSpPr txBox="1"/>
          <p:nvPr/>
        </p:nvSpPr>
        <p:spPr>
          <a:xfrm>
            <a:off x="545653" y="1228682"/>
            <a:ext cx="10276146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Sections 11-12 | </a:t>
            </a:r>
            <a:r>
              <a:rPr lang="en-US" sz="2400" dirty="0"/>
              <a:t>Transit-Oriented Communities</a:t>
            </a:r>
            <a:endParaRPr lang="en-US" dirty="0"/>
          </a:p>
          <a:p>
            <a:endParaRPr lang="en-US" sz="2000" b="1" dirty="0"/>
          </a:p>
          <a:p>
            <a:r>
              <a:rPr lang="en-US" sz="2000" b="1" dirty="0"/>
              <a:t>It is OPTIONAL to become a TOC.</a:t>
            </a:r>
            <a:endParaRPr lang="en-US" dirty="0"/>
          </a:p>
          <a:p>
            <a:endParaRPr lang="en-US" sz="2000" dirty="0"/>
          </a:p>
          <a:p>
            <a:r>
              <a:rPr lang="en-US" sz="2000" dirty="0"/>
              <a:t>To qualify as a TOC, the municipality must meet certain transit conditions AND adopt a </a:t>
            </a:r>
            <a:r>
              <a:rPr lang="en-US" sz="2000" b="1" dirty="0"/>
              <a:t>Transit Oriented District</a:t>
            </a:r>
            <a:r>
              <a:rPr lang="en-US" sz="2000" dirty="0"/>
              <a:t>  with location and minimum zoning requirements.</a:t>
            </a:r>
          </a:p>
          <a:p>
            <a:endParaRPr lang="en-US" sz="2000" dirty="0"/>
          </a:p>
          <a:p>
            <a:r>
              <a:rPr lang="en-US" sz="2000" b="1" i="1" dirty="0"/>
              <a:t>Why? </a:t>
            </a:r>
            <a:r>
              <a:rPr lang="en-US" sz="2000" i="1" dirty="0"/>
              <a:t>TOC municipalities are eligible for certain fiscal incentives such as Housing Growth Program funds (Sec. 15), increased school construction reimbursement (Sec. 46), and sewer improvement loans (Sec. 47)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9F268-14B1-018E-3E0A-9CE567C35A84}"/>
              </a:ext>
            </a:extLst>
          </p:cNvPr>
          <p:cNvSpPr txBox="1"/>
          <p:nvPr/>
        </p:nvSpPr>
        <p:spPr>
          <a:xfrm>
            <a:off x="9265920" y="4750451"/>
            <a:ext cx="2926080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Municipalities </a:t>
            </a:r>
            <a:r>
              <a:rPr lang="en-US" i="1" u="sng" dirty="0">
                <a:solidFill>
                  <a:schemeClr val="accent2">
                    <a:lumMod val="75000"/>
                  </a:schemeClr>
                </a:solidFill>
              </a:rPr>
              <a:t>can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have a TOD district and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become a TOC</a:t>
            </a:r>
          </a:p>
          <a:p>
            <a:pPr algn="ctr"/>
            <a:endParaRPr lang="en-US" sz="1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91A22923-8E91-23E7-265B-B2639E78C9B2}"/>
              </a:ext>
            </a:extLst>
          </p:cNvPr>
          <p:cNvSpPr/>
          <p:nvPr/>
        </p:nvSpPr>
        <p:spPr>
          <a:xfrm>
            <a:off x="9982200" y="407692"/>
            <a:ext cx="2209800" cy="777875"/>
          </a:xfrm>
          <a:prstGeom prst="wav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193A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82485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B4EE6-F531-99D8-26B6-D920C2D48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002CC5-7AAD-4BA4-8FAE-0B751100814E}"/>
              </a:ext>
            </a:extLst>
          </p:cNvPr>
          <p:cNvSpPr txBox="1"/>
          <p:nvPr/>
        </p:nvSpPr>
        <p:spPr>
          <a:xfrm>
            <a:off x="540673" y="1949172"/>
            <a:ext cx="523257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Program Eligibility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Existing or planned rapid transit station in the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At least one regular bus service route in the community (≤60 min. headway during peaks)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Adjacent to communities with either of the above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B37D5-9791-A792-474C-16A0BA933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710" y="1905398"/>
            <a:ext cx="5736833" cy="4371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18B4A6-9869-11CB-9B71-84DC91D3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BD100-09E9-9F82-FBFD-397FDC348A5C}"/>
              </a:ext>
            </a:extLst>
          </p:cNvPr>
          <p:cNvSpPr txBox="1"/>
          <p:nvPr/>
        </p:nvSpPr>
        <p:spPr>
          <a:xfrm>
            <a:off x="545652" y="1228682"/>
            <a:ext cx="698355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Sections 11-12 | </a:t>
            </a:r>
            <a:r>
              <a:rPr lang="en-US" sz="2400"/>
              <a:t>Transit-Oriented Communities</a:t>
            </a:r>
            <a:endParaRPr lang="en-US"/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08F16930-1A45-5952-CE7F-C9CFF76D77CA}"/>
              </a:ext>
            </a:extLst>
          </p:cNvPr>
          <p:cNvSpPr/>
          <p:nvPr/>
        </p:nvSpPr>
        <p:spPr>
          <a:xfrm>
            <a:off x="9982200" y="407692"/>
            <a:ext cx="2209800" cy="777875"/>
          </a:xfrm>
          <a:prstGeom prst="wav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193A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47618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1D1F0-5F3E-FDC3-EE5E-68AAC7987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0ADD-651D-5C37-07CA-BD606C2E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061568-AC1C-9420-65EA-B0641B73A38A}"/>
              </a:ext>
            </a:extLst>
          </p:cNvPr>
          <p:cNvSpPr txBox="1"/>
          <p:nvPr/>
        </p:nvSpPr>
        <p:spPr>
          <a:xfrm>
            <a:off x="545652" y="1228682"/>
            <a:ext cx="11005457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Sections 11-12 | </a:t>
            </a:r>
            <a:r>
              <a:rPr lang="en-US" sz="2400" dirty="0"/>
              <a:t>Transit-Oriented Communities</a:t>
            </a:r>
            <a:r>
              <a:rPr lang="en-US" sz="2400" b="1" dirty="0"/>
              <a:t> </a:t>
            </a:r>
            <a:endParaRPr lang="en-US" dirty="0"/>
          </a:p>
          <a:p>
            <a:endParaRPr lang="en-US" sz="2400" b="1" dirty="0"/>
          </a:p>
          <a:p>
            <a:r>
              <a:rPr lang="en-US" sz="2000" b="1" dirty="0"/>
              <a:t>Transit Oriented Districts are required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Have an adequate area to support densification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Consider local and regional housing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Enable specific residential uses as of right: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Transit Community Middle Housing (2-9 units)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10+ unit set-aside developments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100% affordable developments on municipal, housing authority, non-profit or religious lands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Conversion of residential or commercial to the above types of developments (may still require first floor commercial*)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Require certain inclusionary provisions on any 10+ unit developments that are not permitted as of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4589C292-CB51-5200-7C5A-A9A6C5F75029}"/>
              </a:ext>
            </a:extLst>
          </p:cNvPr>
          <p:cNvSpPr/>
          <p:nvPr/>
        </p:nvSpPr>
        <p:spPr>
          <a:xfrm>
            <a:off x="9982200" y="407692"/>
            <a:ext cx="2209800" cy="777875"/>
          </a:xfrm>
          <a:prstGeom prst="wav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193A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OPTIONAL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6CF72-09AF-1374-6145-5272C1E7B397}"/>
              </a:ext>
            </a:extLst>
          </p:cNvPr>
          <p:cNvSpPr txBox="1"/>
          <p:nvPr/>
        </p:nvSpPr>
        <p:spPr>
          <a:xfrm>
            <a:off x="7840494" y="1633689"/>
            <a:ext cx="4351506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0" i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i="1">
                <a:solidFill>
                  <a:schemeClr val="accent2">
                    <a:lumMod val="75000"/>
                  </a:schemeClr>
                </a:solidFill>
              </a:rPr>
              <a:t>Existing or new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Transit Oriented Districts</a:t>
            </a:r>
            <a:r>
              <a:rPr lang="en-US" i="1">
                <a:solidFill>
                  <a:schemeClr val="accent2">
                    <a:lumMod val="75000"/>
                  </a:schemeClr>
                </a:solidFill>
              </a:rPr>
              <a:t> do not automatically become a Transit-Oriented Community</a:t>
            </a:r>
          </a:p>
          <a:p>
            <a:pPr algn="ctr"/>
            <a:endParaRPr lang="en-US" sz="10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19C7C-83FC-ED7E-549F-635ECF89686F}"/>
              </a:ext>
            </a:extLst>
          </p:cNvPr>
          <p:cNvSpPr txBox="1"/>
          <p:nvPr/>
        </p:nvSpPr>
        <p:spPr>
          <a:xfrm>
            <a:off x="6539023" y="5492264"/>
            <a:ext cx="5652978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TOD districts adopted by a municipality prior to January 1, 2026, may be “grandfathered” and seek exemptions from law and guidelines upon request</a:t>
            </a:r>
          </a:p>
          <a:p>
            <a:pPr algn="ctr"/>
            <a:endParaRPr lang="en-US" sz="10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20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57448C-45A2-DA54-BC58-6A0879013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65E2-263C-18E0-A5F5-DFF43D9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0DE3C-E3AF-5FAE-E017-8DC9FB1BBE32}"/>
              </a:ext>
            </a:extLst>
          </p:cNvPr>
          <p:cNvSpPr txBox="1"/>
          <p:nvPr/>
        </p:nvSpPr>
        <p:spPr>
          <a:xfrm>
            <a:off x="545652" y="1228682"/>
            <a:ext cx="10808148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Sections 11-12 | </a:t>
            </a:r>
            <a:r>
              <a:rPr lang="en-US" sz="2400" dirty="0"/>
              <a:t>Transit-Oriented Communities</a:t>
            </a:r>
            <a:endParaRPr lang="en-US" dirty="0"/>
          </a:p>
          <a:p>
            <a:endParaRPr lang="en-US" sz="2400" b="1" dirty="0"/>
          </a:p>
          <a:p>
            <a:r>
              <a:rPr lang="en-US" sz="2000" b="1" dirty="0"/>
              <a:t>Section 12</a:t>
            </a:r>
          </a:p>
          <a:p>
            <a:r>
              <a:rPr lang="en-US" sz="2000" dirty="0"/>
              <a:t>Adds Transit-Oriented Districts established pursuant to §11 to the definition of Housing Growth Zone for the purposes of the Connecticut Municipal Development Authority (CMDA).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i="1" u="sng" dirty="0"/>
              <a:t>About CMDA </a:t>
            </a:r>
            <a:r>
              <a:rPr lang="en-US" sz="2000" i="1" dirty="0"/>
              <a:t>(CGS §8-169, not established via PA-25-1)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Created to stimulate economic and transit-oriented development, encourage housing development, and provide financial and technical support to municipalities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Any municipality (except those in CRDA) may opt to join CMDA via certified resolution of the legislative body (alone or jointly)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Municipalities must create a Housing Growth Zone with regulations that are “likely to substantially increase the production of new dwelling units” as determined by CMDA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736B94BB-CCC3-3117-270E-83D13C7D85E2}"/>
              </a:ext>
            </a:extLst>
          </p:cNvPr>
          <p:cNvSpPr/>
          <p:nvPr/>
        </p:nvSpPr>
        <p:spPr>
          <a:xfrm>
            <a:off x="9982200" y="407692"/>
            <a:ext cx="2209800" cy="777875"/>
          </a:xfrm>
          <a:prstGeom prst="wav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193A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30244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75DBA-508B-10A2-B181-321927F92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4D9D-A482-20FD-9E3B-A409A365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BA071-5E33-2E57-BA7F-B0B49E3C1CE2}"/>
              </a:ext>
            </a:extLst>
          </p:cNvPr>
          <p:cNvSpPr txBox="1"/>
          <p:nvPr/>
        </p:nvSpPr>
        <p:spPr>
          <a:xfrm>
            <a:off x="541316" y="1228682"/>
            <a:ext cx="1100545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 13 | </a:t>
            </a:r>
            <a:r>
              <a:rPr lang="en-US" sz="2400" dirty="0"/>
              <a:t>Accessory Dwelling Units</a:t>
            </a:r>
          </a:p>
          <a:p>
            <a:endParaRPr lang="en-US" sz="2000" b="1" dirty="0"/>
          </a:p>
          <a:p>
            <a:r>
              <a:rPr lang="en-US" sz="2000" dirty="0"/>
              <a:t>If a municipality designates a Transit-Oriented District (as defined in §11) the municipality must allow any property owner in the district </a:t>
            </a:r>
            <a:r>
              <a:rPr lang="en-US" sz="2000" u="sng" dirty="0"/>
              <a:t>who has owned their property for 3+ years </a:t>
            </a:r>
            <a:r>
              <a:rPr lang="en-US" sz="2000" dirty="0"/>
              <a:t>to develop an accessory apartment on that property </a:t>
            </a:r>
            <a:r>
              <a:rPr lang="en-US" sz="2000" u="sng" dirty="0"/>
              <a:t>as of right. </a:t>
            </a:r>
          </a:p>
          <a:p>
            <a:endParaRPr lang="en-US" sz="2000" u="sng" dirty="0"/>
          </a:p>
          <a:p>
            <a:r>
              <a:rPr lang="en-US" sz="2000" dirty="0"/>
              <a:t>This applies regardless of whether a municipality has previously opted out of state ADU regulations.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F1E621-68E2-8C41-769E-24C1738A999D}"/>
              </a:ext>
            </a:extLst>
          </p:cNvPr>
          <p:cNvSpPr txBox="1"/>
          <p:nvPr/>
        </p:nvSpPr>
        <p:spPr>
          <a:xfrm>
            <a:off x="2828420" y="5549418"/>
            <a:ext cx="936358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A municipality may adopt structural architectural requirements in the zoning regulations for the Transit-Oriented District that an accessory apartment must comply with. </a:t>
            </a:r>
          </a:p>
          <a:p>
            <a:pPr algn="ctr"/>
            <a:endParaRPr lang="en-US" sz="1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61493-83C1-BF6A-E4D7-D1214A1A7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81" y="3673027"/>
            <a:ext cx="9363580" cy="174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9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1D4C8-6488-4B75-FB0D-149EBA5D0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14933E-247F-9390-B861-9C50D75E55AC}"/>
              </a:ext>
            </a:extLst>
          </p:cNvPr>
          <p:cNvSpPr/>
          <p:nvPr/>
        </p:nvSpPr>
        <p:spPr>
          <a:xfrm>
            <a:off x="0" y="924560"/>
            <a:ext cx="12192000" cy="45415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9B67E5C-95B1-0F30-43BC-8C79C735F722}"/>
              </a:ext>
            </a:extLst>
          </p:cNvPr>
          <p:cNvSpPr txBox="1">
            <a:spLocks/>
          </p:cNvSpPr>
          <p:nvPr/>
        </p:nvSpPr>
        <p:spPr>
          <a:xfrm>
            <a:off x="360726" y="1243342"/>
            <a:ext cx="11831273" cy="3932665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Future Actions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(effective July 1, 2026)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Mobile Manufactured Homes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Transit Community Middle Housing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Summary Review*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Parking Minimums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Parking Exceptions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Parking Fee in Lieu*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</a:t>
            </a: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Housing Growth Plans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26" name="Picture 2" descr="I intend to tweet a lot about Hartford's singular housing typology, the Perfect  Six. And if you think this new gizmo is gonna stop me, you've got another  thing coming.">
            <a:extLst>
              <a:ext uri="{FF2B5EF4-FFF2-40B4-BE49-F238E27FC236}">
                <a16:creationId xmlns:a16="http://schemas.microsoft.com/office/drawing/2014/main" id="{650BAA5E-1FE9-F6C5-97ED-DFFB8F8C7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r="12239"/>
          <a:stretch>
            <a:fillRect/>
          </a:stretch>
        </p:blipFill>
        <p:spPr bwMode="auto">
          <a:xfrm>
            <a:off x="7913614" y="924560"/>
            <a:ext cx="4278386" cy="4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4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462DF-C737-AAF9-41AE-482510CB8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38753-A3C9-DA8D-DB54-F528585B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9F6F5-99AC-DA88-F902-309D996F0B06}"/>
              </a:ext>
            </a:extLst>
          </p:cNvPr>
          <p:cNvSpPr txBox="1"/>
          <p:nvPr/>
        </p:nvSpPr>
        <p:spPr>
          <a:xfrm>
            <a:off x="545653" y="1271814"/>
            <a:ext cx="7934338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 18 | </a:t>
            </a:r>
            <a:r>
              <a:rPr lang="en-US" sz="2400" dirty="0"/>
              <a:t>Mobile Manufactured Homes</a:t>
            </a:r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Section 18</a:t>
            </a:r>
          </a:p>
          <a:p>
            <a:r>
              <a:rPr lang="en-US" sz="2000" dirty="0"/>
              <a:t>Eliminated the 22’ width reference to mobile manufactured homes.</a:t>
            </a:r>
            <a:endParaRPr lang="en-US" dirty="0"/>
          </a:p>
          <a:p>
            <a:endParaRPr lang="en-US" sz="2000" dirty="0"/>
          </a:p>
          <a:p>
            <a:r>
              <a:rPr lang="en-US" sz="2000" dirty="0"/>
              <a:t>If a manufactured home is built to federal manufactured home construction and safety standards, municipalities cannot subject this housing type to conditions and requirements that </a:t>
            </a:r>
            <a:r>
              <a:rPr lang="en-US" sz="2000" u="sng" dirty="0"/>
              <a:t>substantially differ </a:t>
            </a:r>
            <a:r>
              <a:rPr lang="en-US" sz="2000" dirty="0"/>
              <a:t>from other residential uses.</a:t>
            </a:r>
          </a:p>
        </p:txBody>
      </p:sp>
      <p:pic>
        <p:nvPicPr>
          <p:cNvPr id="1026" name="Picture 2" descr="Top 10 Mobile Home Park Communities in Connecticut">
            <a:extLst>
              <a:ext uri="{FF2B5EF4-FFF2-40B4-BE49-F238E27FC236}">
                <a16:creationId xmlns:a16="http://schemas.microsoft.com/office/drawing/2014/main" id="{7A111112-9176-43EB-7FBF-B6F4A6DE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63" y="4475828"/>
            <a:ext cx="3398947" cy="22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fographic showing the key differences between manufactured homes (built to HUD standards, permanent chassis, factory construction), modular homes (built to local codes, permanent foundation, site assembly), and mobile homes (pre-1976 construction, lower safety standards, vintage terminology) - best trailer home manufacturer infographic ">
            <a:extLst>
              <a:ext uri="{FF2B5EF4-FFF2-40B4-BE49-F238E27FC236}">
                <a16:creationId xmlns:a16="http://schemas.microsoft.com/office/drawing/2014/main" id="{81FC9305-F17F-0CD3-B949-9527D9678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t="20625" r="66402" b="25748"/>
          <a:stretch>
            <a:fillRect/>
          </a:stretch>
        </p:blipFill>
        <p:spPr bwMode="auto">
          <a:xfrm>
            <a:off x="10567207" y="2264007"/>
            <a:ext cx="1472898" cy="447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fographic showing the key differences between manufactured homes (built to HUD standards, permanent chassis, factory construction), modular homes (built to local codes, permanent foundation, site assembly), and mobile homes (pre-1976 construction, lower safety standards, vintage terminology) - best trailer home manufacturer infographic ">
            <a:extLst>
              <a:ext uri="{FF2B5EF4-FFF2-40B4-BE49-F238E27FC236}">
                <a16:creationId xmlns:a16="http://schemas.microsoft.com/office/drawing/2014/main" id="{3A5688C1-A291-0919-C57F-E658DB184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5" t="20625" r="5331" b="25748"/>
          <a:stretch>
            <a:fillRect/>
          </a:stretch>
        </p:blipFill>
        <p:spPr bwMode="auto">
          <a:xfrm>
            <a:off x="8945462" y="2264008"/>
            <a:ext cx="1472898" cy="447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0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EC845-8E1B-E377-6061-B4C174F03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B347F-0872-7889-D382-38FCDF2F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8C31C-837A-874C-968C-C310BD876D5C}"/>
              </a:ext>
            </a:extLst>
          </p:cNvPr>
          <p:cNvSpPr txBox="1"/>
          <p:nvPr/>
        </p:nvSpPr>
        <p:spPr>
          <a:xfrm>
            <a:off x="545653" y="1228682"/>
            <a:ext cx="10527816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Sections 16 |</a:t>
            </a:r>
            <a:r>
              <a:rPr lang="en-US" sz="2400" dirty="0"/>
              <a:t> Transit Community Middle Housing </a:t>
            </a:r>
            <a:endParaRPr lang="en-US" dirty="0"/>
          </a:p>
          <a:p>
            <a:endParaRPr lang="en-US" sz="2400" dirty="0"/>
          </a:p>
          <a:p>
            <a:r>
              <a:rPr lang="en-US" sz="2000" dirty="0"/>
              <a:t>As of July 1, 2026, municipalities are </a:t>
            </a:r>
            <a:r>
              <a:rPr lang="en-US" sz="2000" b="1" dirty="0"/>
              <a:t>required</a:t>
            </a:r>
            <a:r>
              <a:rPr lang="en-US" sz="2000" dirty="0"/>
              <a:t> to allow for the development of: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Transit Community Middle Housing or Mixed-Use Development…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 any “lot zoned for” </a:t>
            </a:r>
            <a:r>
              <a:rPr lang="en-US" sz="2000" u="sng" dirty="0"/>
              <a:t>commercial</a:t>
            </a:r>
            <a:r>
              <a:rPr lang="en-US" sz="2000" dirty="0"/>
              <a:t> or </a:t>
            </a:r>
            <a:r>
              <a:rPr lang="en-US" sz="2000" u="sng" dirty="0"/>
              <a:t>mixed-use</a:t>
            </a:r>
            <a:r>
              <a:rPr lang="en-US" sz="2000" dirty="0"/>
              <a:t> development…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Subject only to Summary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/>
              <a:t>May</a:t>
            </a:r>
            <a:r>
              <a:rPr lang="en-US" sz="2000" dirty="0"/>
              <a:t> also allow for this middle housing on any lot zoned for </a:t>
            </a:r>
            <a:r>
              <a:rPr lang="en-US" sz="2000" i="1" u="sng" dirty="0"/>
              <a:t>residential</a:t>
            </a:r>
            <a:r>
              <a:rPr lang="en-US" sz="2000" dirty="0"/>
              <a:t> use… </a:t>
            </a:r>
            <a:r>
              <a:rPr lang="en-US" sz="2000" b="1" dirty="0"/>
              <a:t>Why expand where middle housing allowed? 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14AA1-4869-D366-B7F5-0D758C465E5D}"/>
              </a:ext>
            </a:extLst>
          </p:cNvPr>
          <p:cNvSpPr txBox="1"/>
          <p:nvPr/>
        </p:nvSpPr>
        <p:spPr>
          <a:xfrm>
            <a:off x="545653" y="4473615"/>
            <a:ext cx="11646348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1000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0.25 HUE point for each middle housing unit with a CO issued</a:t>
            </a:r>
          </a:p>
          <a:p>
            <a:endParaRPr lang="en-US" sz="1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I intend to tweet a lot about Hartford's singular housing typology, the Perfect  Six. And if you think this new gizmo is gonna stop me, you've got another  thing coming.">
            <a:extLst>
              <a:ext uri="{FF2B5EF4-FFF2-40B4-BE49-F238E27FC236}">
                <a16:creationId xmlns:a16="http://schemas.microsoft.com/office/drawing/2014/main" id="{86E08D41-BC58-C0ED-3A9D-EB01DF0AF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r="12239"/>
          <a:stretch>
            <a:fillRect/>
          </a:stretch>
        </p:blipFill>
        <p:spPr bwMode="auto">
          <a:xfrm>
            <a:off x="9932564" y="4459602"/>
            <a:ext cx="2259435" cy="239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5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9CC8F-A9CD-A6E6-4A62-8C24B50A1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0060D3-179D-F761-485A-6C71F45AE3E5}"/>
              </a:ext>
            </a:extLst>
          </p:cNvPr>
          <p:cNvSpPr txBox="1"/>
          <p:nvPr/>
        </p:nvSpPr>
        <p:spPr>
          <a:xfrm>
            <a:off x="545652" y="1602491"/>
            <a:ext cx="5158957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 b="1" dirty="0"/>
          </a:p>
          <a:p>
            <a:r>
              <a:rPr lang="en-US" sz="2000" b="1" dirty="0"/>
              <a:t>Transit Community Middle Housing (defined §11)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residential building containing </a:t>
            </a:r>
            <a:r>
              <a:rPr lang="en-US" sz="2000" u="sng" dirty="0"/>
              <a:t>2-9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Including, but not limited to, townhouses, duplexes, triplexes, perfect sixes, and cottage clusters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200" b="1" i="1" dirty="0"/>
              <a:t>Notes:</a:t>
            </a:r>
          </a:p>
          <a:p>
            <a:r>
              <a:rPr lang="en-US" sz="1200" i="1" dirty="0"/>
              <a:t>Despite the name, this has no relationship to transit or Transit-Oriented Communities.</a:t>
            </a:r>
          </a:p>
          <a:p>
            <a:endParaRPr lang="en-US" sz="1200" i="1" dirty="0"/>
          </a:p>
          <a:p>
            <a:r>
              <a:rPr lang="en-US" sz="1200" i="1" dirty="0"/>
              <a:t>“Middle housing” is also used in the Act and has a different definition.</a:t>
            </a:r>
          </a:p>
          <a:p>
            <a:endParaRPr lang="en-US" sz="1200" i="1" dirty="0"/>
          </a:p>
          <a:p>
            <a:r>
              <a:rPr lang="en-US" sz="1200" i="1" dirty="0"/>
              <a:t>Cottage clusters are not “contained” in a residential building but are a series of buildings.</a:t>
            </a:r>
          </a:p>
          <a:p>
            <a:endParaRPr lang="en-US" sz="1200" i="1" dirty="0"/>
          </a:p>
          <a:p>
            <a:endParaRPr lang="en-US" sz="1400" dirty="0"/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2EAF3-E8E2-58CE-ED12-0E53D165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189F1-E4A0-213C-108F-CBD3F2B98E4E}"/>
              </a:ext>
            </a:extLst>
          </p:cNvPr>
          <p:cNvSpPr txBox="1"/>
          <p:nvPr/>
        </p:nvSpPr>
        <p:spPr>
          <a:xfrm>
            <a:off x="545653" y="1228682"/>
            <a:ext cx="761819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  </a:t>
            </a:r>
            <a:endParaRPr lang="en-US"/>
          </a:p>
          <a:p>
            <a:endParaRPr lang="en-US" sz="2400"/>
          </a:p>
          <a:p>
            <a:endParaRPr lang="en-US" sz="1200" i="1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393058-99FE-791D-50FA-B3CB25FE8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2077"/>
            <a:ext cx="5980129" cy="38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B2D9C099-F5EF-BB96-8D34-85B369D19B2A}"/>
              </a:ext>
            </a:extLst>
          </p:cNvPr>
          <p:cNvSpPr txBox="1"/>
          <p:nvPr/>
        </p:nvSpPr>
        <p:spPr>
          <a:xfrm>
            <a:off x="8927185" y="5798450"/>
            <a:ext cx="32648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/>
              <a:t>Source: Congress for the New Urbanism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2204C-BA07-54BF-88D6-577FF528C8ED}"/>
              </a:ext>
            </a:extLst>
          </p:cNvPr>
          <p:cNvSpPr txBox="1"/>
          <p:nvPr/>
        </p:nvSpPr>
        <p:spPr>
          <a:xfrm>
            <a:off x="545653" y="1228682"/>
            <a:ext cx="761819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 16 |</a:t>
            </a:r>
            <a:r>
              <a:rPr lang="en-US" sz="2400" dirty="0"/>
              <a:t> Transit Community Middle Housing</a:t>
            </a:r>
            <a:endParaRPr lang="en-US" dirty="0"/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7354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27E6A-62B0-8F8C-147D-5C1D4C871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CEF5F-597E-8F93-3FF0-B92C03CEBE91}"/>
              </a:ext>
            </a:extLst>
          </p:cNvPr>
          <p:cNvSpPr/>
          <p:nvPr/>
        </p:nvSpPr>
        <p:spPr>
          <a:xfrm>
            <a:off x="2574966" y="1059641"/>
            <a:ext cx="7249886" cy="42170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2D834-FDA3-DFE2-6498-D5FD7A1AE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966" y="1059640"/>
            <a:ext cx="7249886" cy="1164429"/>
          </a:xfrm>
        </p:spPr>
        <p:txBody>
          <a:bodyPr/>
          <a:lstStyle/>
          <a:p>
            <a:r>
              <a:rPr lang="en-US" b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Disclaimer!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9A673-E50D-36F4-B758-15BD62BA4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2669" y="2288798"/>
            <a:ext cx="6634480" cy="26942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 all Sections of the Act are being covered today.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i="1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This summary is for informational purposes and is not legal advice. Consult your local counsel and the full text of SS PA 25-1 for more information.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i="1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i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Some Sections of the Act could be interpreted differently than presented today, which may impact how implementation is handled locally.</a:t>
            </a:r>
          </a:p>
        </p:txBody>
      </p:sp>
    </p:spTree>
    <p:extLst>
      <p:ext uri="{BB962C8B-B14F-4D97-AF65-F5344CB8AC3E}">
        <p14:creationId xmlns:p14="http://schemas.microsoft.com/office/powerpoint/2010/main" val="363632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A38C3-8D51-4F86-F88E-0050B183D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A868A83-6CF0-C700-63ED-90E221B37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72" y="1228682"/>
            <a:ext cx="3497173" cy="2623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4CE59-E6D8-FF15-EAEF-C2281EB6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59C55-6D91-1329-8E2D-BEC7782170E9}"/>
              </a:ext>
            </a:extLst>
          </p:cNvPr>
          <p:cNvSpPr txBox="1"/>
          <p:nvPr/>
        </p:nvSpPr>
        <p:spPr>
          <a:xfrm>
            <a:off x="545653" y="1703134"/>
            <a:ext cx="5303442" cy="32624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 </a:t>
            </a:r>
          </a:p>
          <a:p>
            <a:endParaRPr lang="en-US" sz="2400"/>
          </a:p>
          <a:p>
            <a:r>
              <a:rPr lang="en-US" sz="2000" b="1"/>
              <a:t>Mixed-Use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development containing </a:t>
            </a:r>
            <a:r>
              <a:rPr lang="en-US" sz="2000" u="sng"/>
              <a:t>both</a:t>
            </a:r>
            <a:r>
              <a:rPr lang="en-US" sz="2000"/>
              <a:t> residential and nonresidential uses in any </a:t>
            </a:r>
            <a:r>
              <a:rPr lang="en-US" sz="2000" u="sng"/>
              <a:t>single</a:t>
            </a:r>
            <a:r>
              <a:rPr lang="en-US" sz="2000"/>
              <a:t> building</a:t>
            </a:r>
            <a:endParaRPr lang="en-US" sz="2000" u="sng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1200" b="1" i="1"/>
              <a:t>Notes:</a:t>
            </a:r>
          </a:p>
          <a:p>
            <a:r>
              <a:rPr lang="en-US" sz="1200" i="1"/>
              <a:t>Defined in CGS Sec. 8-1a(b)(7)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0D3E369-807B-C4EC-6B6E-A8100B6878D7}"/>
              </a:ext>
            </a:extLst>
          </p:cNvPr>
          <p:cNvSpPr txBox="1"/>
          <p:nvPr/>
        </p:nvSpPr>
        <p:spPr>
          <a:xfrm>
            <a:off x="6096000" y="6515958"/>
            <a:ext cx="6096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50"/>
              <a:t>Source: CT Insider, Courtesy of Market Hospitality Group</a:t>
            </a:r>
          </a:p>
        </p:txBody>
      </p:sp>
      <p:pic>
        <p:nvPicPr>
          <p:cNvPr id="2050" name="Picture 2" descr="Former West Hartford Center CVS">
            <a:extLst>
              <a:ext uri="{FF2B5EF4-FFF2-40B4-BE49-F238E27FC236}">
                <a16:creationId xmlns:a16="http://schemas.microsoft.com/office/drawing/2014/main" id="{978055EF-005A-5419-6E29-E2A053D0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24234"/>
            <a:ext cx="6096000" cy="256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A63717ED-12FE-3C99-8576-C436C6F57EE2}"/>
              </a:ext>
            </a:extLst>
          </p:cNvPr>
          <p:cNvSpPr txBox="1"/>
          <p:nvPr/>
        </p:nvSpPr>
        <p:spPr>
          <a:xfrm>
            <a:off x="8658224" y="928600"/>
            <a:ext cx="35327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50"/>
              <a:t>Source: CRCOG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DF6CE7-1A02-3D76-46C0-F447082D36F3}"/>
              </a:ext>
            </a:extLst>
          </p:cNvPr>
          <p:cNvSpPr txBox="1"/>
          <p:nvPr/>
        </p:nvSpPr>
        <p:spPr>
          <a:xfrm>
            <a:off x="545653" y="1228682"/>
            <a:ext cx="761819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 16 |</a:t>
            </a:r>
            <a:r>
              <a:rPr lang="en-US" sz="2400" dirty="0"/>
              <a:t> Transit Community Middle Housing</a:t>
            </a:r>
            <a:endParaRPr lang="en-US" dirty="0"/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62466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3511A-DB78-68F3-3CEC-050702AD7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06D34-9A80-1BB9-DFDC-00F50570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D91A0-ABA0-CC5B-C421-3CB08FE9E478}"/>
              </a:ext>
            </a:extLst>
          </p:cNvPr>
          <p:cNvSpPr txBox="1"/>
          <p:nvPr/>
        </p:nvSpPr>
        <p:spPr>
          <a:xfrm>
            <a:off x="545653" y="1228682"/>
            <a:ext cx="10808147" cy="5109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 17 |  </a:t>
            </a:r>
            <a:r>
              <a:rPr lang="en-US" sz="2400" dirty="0"/>
              <a:t>Summary Review </a:t>
            </a:r>
            <a:endParaRPr lang="en-US" dirty="0"/>
          </a:p>
          <a:p>
            <a:endParaRPr lang="en-US" sz="2400" dirty="0"/>
          </a:p>
          <a:p>
            <a:r>
              <a:rPr lang="en-US" sz="2000" b="1" dirty="0"/>
              <a:t>Summary Review </a:t>
            </a:r>
            <a:r>
              <a:rPr lang="en-US" sz="2000" dirty="0"/>
              <a:t>(effective January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</a:t>
            </a:r>
            <a:r>
              <a:rPr lang="en-US" sz="2000" i="1" dirty="0"/>
              <a:t> </a:t>
            </a:r>
            <a:r>
              <a:rPr lang="en-US" sz="2000" b="1" i="1" dirty="0"/>
              <a:t>existing</a:t>
            </a:r>
            <a:r>
              <a:rPr lang="en-US" sz="2000" b="1" dirty="0"/>
              <a:t> </a:t>
            </a:r>
            <a:r>
              <a:rPr lang="en-US" sz="2000" b="1" i="1" dirty="0"/>
              <a:t>process</a:t>
            </a:r>
            <a:r>
              <a:rPr lang="en-US" sz="2000" b="1" dirty="0"/>
              <a:t> </a:t>
            </a:r>
            <a:r>
              <a:rPr lang="en-US" sz="2000" dirty="0"/>
              <a:t>(CGS Sec. 8-2r(a), although SS PA 25-1 did make minor modifications (see </a:t>
            </a:r>
            <a:r>
              <a:rPr lang="en-US" sz="2000" u="sng" dirty="0"/>
              <a:t>underlined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Able to be approved </a:t>
            </a:r>
            <a:r>
              <a:rPr lang="en-US" sz="2000" b="1" dirty="0"/>
              <a:t>in accordance with the terms of a zoning regulation</a:t>
            </a:r>
            <a:r>
              <a:rPr lang="en-US" sz="2000" dirty="0"/>
              <a:t> or regulations, </a:t>
            </a:r>
            <a:r>
              <a:rPr lang="en-US" sz="2000" u="sng" dirty="0"/>
              <a:t>including, but not limited to, requirements concerning setbacks, lot size and building frontage, applicable to a proposed development</a:t>
            </a:r>
            <a:r>
              <a:rPr lang="en-US" sz="2000" dirty="0"/>
              <a:t>, and​…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Without</a:t>
            </a:r>
            <a:r>
              <a:rPr lang="en-US" sz="2000" dirty="0"/>
              <a:t> requiring that a public hearing be held, a variance, special permit or special exception be granted or some other </a:t>
            </a:r>
            <a:r>
              <a:rPr lang="en-US" sz="2000" b="1" dirty="0"/>
              <a:t>discretionary </a:t>
            </a:r>
            <a:r>
              <a:rPr lang="en-US" sz="2000" b="1" u="sng" dirty="0"/>
              <a:t>zoning</a:t>
            </a:r>
            <a:r>
              <a:rPr lang="en-US" sz="2000" b="1" dirty="0"/>
              <a:t> action </a:t>
            </a:r>
            <a:r>
              <a:rPr lang="en-US" sz="2000" dirty="0"/>
              <a:t>be taken, other than…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A determination that a </a:t>
            </a:r>
            <a:r>
              <a:rPr lang="en-US" sz="2000" b="1" dirty="0"/>
              <a:t>site plan is in conformance</a:t>
            </a:r>
            <a:r>
              <a:rPr lang="en-US" sz="2000" dirty="0"/>
              <a:t> with applicable zoning regulations, and ​that </a:t>
            </a:r>
            <a:r>
              <a:rPr lang="en-US" sz="2000" b="1" dirty="0"/>
              <a:t>public health and safety will not be substantially impacted. </a:t>
            </a:r>
            <a:endParaRPr lang="en-US" sz="2000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236803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EB5AD-2D2F-8F0D-D2F9-D9B66AB5C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937B8-8E16-9D8D-5E2A-B80C8A4F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847BF-F20F-B11A-B1CB-99B22450809F}"/>
              </a:ext>
            </a:extLst>
          </p:cNvPr>
          <p:cNvSpPr txBox="1"/>
          <p:nvPr/>
        </p:nvSpPr>
        <p:spPr>
          <a:xfrm>
            <a:off x="545653" y="1228682"/>
            <a:ext cx="852293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Section 17 |  </a:t>
            </a:r>
            <a:r>
              <a:rPr lang="en-US" sz="2400"/>
              <a:t>Summary Review </a:t>
            </a:r>
            <a:endParaRPr lang="en-US"/>
          </a:p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F860DE-C6C8-6C36-360D-195058F15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635734"/>
              </p:ext>
            </p:extLst>
          </p:nvPr>
        </p:nvGraphicFramePr>
        <p:xfrm>
          <a:off x="1247648" y="2427826"/>
          <a:ext cx="9206845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488">
                  <a:extLst>
                    <a:ext uri="{9D8B030D-6E8A-4147-A177-3AD203B41FA5}">
                      <a16:colId xmlns:a16="http://schemas.microsoft.com/office/drawing/2014/main" val="1834075356"/>
                    </a:ext>
                  </a:extLst>
                </a:gridCol>
                <a:gridCol w="2516957">
                  <a:extLst>
                    <a:ext uri="{9D8B030D-6E8A-4147-A177-3AD203B41FA5}">
                      <a16:colId xmlns:a16="http://schemas.microsoft.com/office/drawing/2014/main" val="303750989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49775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Considerations: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As of Right</a:t>
                      </a:r>
                    </a:p>
                    <a:p>
                      <a:pPr algn="ctr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CGS 8-1a(3)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Summary Review</a:t>
                      </a:r>
                    </a:p>
                    <a:p>
                      <a:pPr algn="ctr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CGS 8-2r(a)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51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Must</a:t>
                      </a:r>
                      <a:r>
                        <a:rPr lang="en-US" dirty="0"/>
                        <a:t> comply with zoning regulations</a:t>
                      </a:r>
                      <a:endParaRPr lang="en-US" sz="16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✓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64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May </a:t>
                      </a:r>
                      <a:r>
                        <a:rPr lang="en-US" b="1" dirty="0"/>
                        <a:t>NOT</a:t>
                      </a:r>
                      <a:r>
                        <a:rPr lang="en-US" dirty="0"/>
                        <a:t> require a public hearing (or other discretionary zoning action)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✓*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54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Determination that </a:t>
                      </a:r>
                      <a:r>
                        <a:rPr lang="en-US" b="1"/>
                        <a:t>public health and safety</a:t>
                      </a:r>
                      <a:r>
                        <a:rPr lang="en-US"/>
                        <a:t> will not be substantially impacted</a:t>
                      </a:r>
                      <a:endParaRPr lang="en-US" i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06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737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602A8-FBBB-BFE4-11A6-630537DF4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8F3B-8E23-D383-7206-B7D13B40A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0F63BF-A700-B0C5-7F3E-273F715569E4}"/>
              </a:ext>
            </a:extLst>
          </p:cNvPr>
          <p:cNvSpPr txBox="1"/>
          <p:nvPr/>
        </p:nvSpPr>
        <p:spPr>
          <a:xfrm>
            <a:off x="545653" y="1228682"/>
            <a:ext cx="7917627" cy="5816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Sections 18 &amp; 19 |</a:t>
            </a:r>
            <a:r>
              <a:rPr lang="en-US" sz="2400" dirty="0"/>
              <a:t> Parking</a:t>
            </a:r>
          </a:p>
          <a:p>
            <a:endParaRPr lang="en-US" sz="2400" dirty="0"/>
          </a:p>
          <a:p>
            <a:r>
              <a:rPr lang="en-US" sz="2000" b="1" dirty="0"/>
              <a:t>Section 18</a:t>
            </a:r>
          </a:p>
          <a:p>
            <a:r>
              <a:rPr lang="en-US" sz="2000" dirty="0"/>
              <a:t>Amends CGS 8-2 (Zoning Enabling Statute) – Zoning regulations </a:t>
            </a:r>
            <a:r>
              <a:rPr lang="en-US" sz="2000" b="1" dirty="0"/>
              <a:t>SHALL NOT:</a:t>
            </a:r>
          </a:p>
          <a:p>
            <a:endParaRPr lang="en-US" sz="2000" b="1" dirty="0"/>
          </a:p>
          <a:p>
            <a:r>
              <a:rPr lang="en-US" sz="2000" b="1" dirty="0"/>
              <a:t>“Require a minimum number of off-street motor vehicle parking spaces for any residential development </a:t>
            </a:r>
            <a:r>
              <a:rPr lang="en-US" sz="2000" b="1" u="sng" dirty="0"/>
              <a:t>except</a:t>
            </a:r>
            <a:r>
              <a:rPr lang="en-US" sz="2000" b="1" dirty="0"/>
              <a:t> as provided by Section 19”</a:t>
            </a:r>
          </a:p>
          <a:p>
            <a:endParaRPr lang="en-US" sz="2000" b="1" dirty="0"/>
          </a:p>
          <a:p>
            <a:r>
              <a:rPr lang="en-US" sz="2000" b="1" dirty="0"/>
              <a:t>Section 19</a:t>
            </a:r>
          </a:p>
          <a:p>
            <a:r>
              <a:rPr lang="en-US" sz="2000" dirty="0"/>
              <a:t>Prohibits municipalities from rejecting an application solely for failing to conform with any requirement of off-street parking spaces for any residential development “</a:t>
            </a:r>
            <a:r>
              <a:rPr lang="en-US" sz="2000" u="sng" dirty="0"/>
              <a:t>except </a:t>
            </a:r>
            <a:r>
              <a:rPr lang="en-US" sz="2000" dirty="0"/>
              <a:t>as provided for in … (b) and (d)”</a:t>
            </a:r>
          </a:p>
          <a:p>
            <a:endParaRPr lang="en-US" dirty="0"/>
          </a:p>
          <a:p>
            <a:r>
              <a:rPr lang="en-US" sz="1200" b="1" i="1" dirty="0"/>
              <a:t>Note:</a:t>
            </a:r>
          </a:p>
          <a:p>
            <a:r>
              <a:rPr lang="en-US" sz="1200" i="1" dirty="0"/>
              <a:t>There is no “opt-out” provision.</a:t>
            </a:r>
          </a:p>
          <a:p>
            <a:endParaRPr lang="en-US" sz="1200" i="1" dirty="0"/>
          </a:p>
          <a:p>
            <a:r>
              <a:rPr lang="en-US" sz="1200" i="1" dirty="0"/>
              <a:t>Municipalities can still regulate parking maximums.</a:t>
            </a:r>
          </a:p>
          <a:p>
            <a:endParaRPr lang="en-US" dirty="0"/>
          </a:p>
        </p:txBody>
      </p:sp>
      <p:pic>
        <p:nvPicPr>
          <p:cNvPr id="2050" name="Picture 2" descr="A mostly empty parking lot in New Jersey.">
            <a:extLst>
              <a:ext uri="{FF2B5EF4-FFF2-40B4-BE49-F238E27FC236}">
                <a16:creationId xmlns:a16="http://schemas.microsoft.com/office/drawing/2014/main" id="{D015E53A-2BD1-EAFE-7A1C-6773C500C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2"/>
          <a:stretch>
            <a:fillRect/>
          </a:stretch>
        </p:blipFill>
        <p:spPr bwMode="auto">
          <a:xfrm>
            <a:off x="8595360" y="1390994"/>
            <a:ext cx="3596640" cy="47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06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ABDDB-4B6C-017F-4B3D-DF7408AB3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F2A3-74C7-CF0E-4A46-746E47A9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4AD2A-2BA7-7CF5-A2B8-3F43BCC49B50}"/>
              </a:ext>
            </a:extLst>
          </p:cNvPr>
          <p:cNvSpPr txBox="1"/>
          <p:nvPr/>
        </p:nvSpPr>
        <p:spPr>
          <a:xfrm>
            <a:off x="545653" y="1228682"/>
            <a:ext cx="10808147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Sections 18 &amp; 19 |</a:t>
            </a:r>
            <a:r>
              <a:rPr lang="en-US" sz="2400" dirty="0"/>
              <a:t> Parking</a:t>
            </a:r>
            <a:endParaRPr lang="en-US" dirty="0"/>
          </a:p>
          <a:p>
            <a:endParaRPr lang="en-US" sz="2400" dirty="0"/>
          </a:p>
          <a:p>
            <a:r>
              <a:rPr lang="en-US" sz="2000" b="1" dirty="0"/>
              <a:t>Exceptions: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Developments &gt;16 Units</a:t>
            </a:r>
            <a:r>
              <a:rPr lang="en-US" sz="2000" dirty="0"/>
              <a:t>: May require off-street parking but must allow developer to submit a </a:t>
            </a:r>
            <a:r>
              <a:rPr lang="en-US" sz="2000" b="1" dirty="0"/>
              <a:t>Parking Needs Assessment </a:t>
            </a:r>
            <a:r>
              <a:rPr lang="en-US" sz="2000" dirty="0"/>
              <a:t>proving less parking is required.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Developments &lt; 16 Units</a:t>
            </a:r>
            <a:r>
              <a:rPr lang="en-US" sz="2000" dirty="0"/>
              <a:t>: May </a:t>
            </a:r>
            <a:r>
              <a:rPr lang="en-US" sz="2000" u="sng" dirty="0"/>
              <a:t>only</a:t>
            </a:r>
            <a:r>
              <a:rPr lang="en-US" sz="2000" dirty="0"/>
              <a:t> require off-street parking if in a </a:t>
            </a:r>
            <a:r>
              <a:rPr lang="en-US" sz="2000" b="1" dirty="0"/>
              <a:t>Conservation and Traffic Mitigation District</a:t>
            </a:r>
            <a:r>
              <a:rPr lang="en-US" sz="2000" dirty="0"/>
              <a:t> and must allow developer to submit a </a:t>
            </a:r>
            <a:r>
              <a:rPr lang="en-US" sz="2000" b="1" dirty="0"/>
              <a:t>Parking Needs Assessment </a:t>
            </a:r>
            <a:r>
              <a:rPr lang="en-US" sz="2000" dirty="0"/>
              <a:t>proving less parking is required. 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200" b="1" dirty="0"/>
              <a:t>Note:</a:t>
            </a:r>
          </a:p>
          <a:p>
            <a:r>
              <a:rPr lang="en-US" sz="1200" dirty="0"/>
              <a:t>Developments of exactly 16 units are not accounted for</a:t>
            </a:r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41319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4D015-A8EE-43AE-B416-11A19BD57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2654-8E31-EE32-68BE-DB42BE773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C8DAAD-4967-3D06-7DEE-5AA9E704D4EC}"/>
              </a:ext>
            </a:extLst>
          </p:cNvPr>
          <p:cNvSpPr txBox="1"/>
          <p:nvPr/>
        </p:nvSpPr>
        <p:spPr>
          <a:xfrm>
            <a:off x="545653" y="1228682"/>
            <a:ext cx="10808147" cy="2646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Sections 18 &amp; 19 |</a:t>
            </a:r>
            <a:r>
              <a:rPr lang="en-US" sz="2400" dirty="0"/>
              <a:t> Parking</a:t>
            </a:r>
            <a:endParaRPr lang="en-US" dirty="0"/>
          </a:p>
          <a:p>
            <a:endParaRPr lang="en-US" sz="2400" dirty="0"/>
          </a:p>
          <a:p>
            <a:r>
              <a:rPr lang="en-US" sz="2000" b="1" dirty="0"/>
              <a:t>Conservation and Traffic Mitigation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May designate a district of up to 4% of municipal land area​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 to two districts permitted (which may be contiguous), for a total of up to 8% of municipal land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Municipalities submit a property description of the district(s) to OPM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50F01B3D-989E-D803-29CD-DC8ECB84484E}"/>
              </a:ext>
            </a:extLst>
          </p:cNvPr>
          <p:cNvSpPr/>
          <p:nvPr/>
        </p:nvSpPr>
        <p:spPr>
          <a:xfrm>
            <a:off x="9982200" y="407692"/>
            <a:ext cx="2209800" cy="777875"/>
          </a:xfrm>
          <a:prstGeom prst="wav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193A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OPTIONAL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DBAD1AA-8D80-5A90-5F7F-554D55FF18F5}"/>
              </a:ext>
            </a:extLst>
          </p:cNvPr>
          <p:cNvSpPr/>
          <p:nvPr/>
        </p:nvSpPr>
        <p:spPr>
          <a:xfrm>
            <a:off x="485687" y="4331773"/>
            <a:ext cx="1714939" cy="961605"/>
          </a:xfrm>
          <a:custGeom>
            <a:avLst/>
            <a:gdLst>
              <a:gd name="csX0" fmla="*/ 385984 w 2735852"/>
              <a:gd name="csY0" fmla="*/ 197582 h 1534053"/>
              <a:gd name="csX1" fmla="*/ 83980 w 2735852"/>
              <a:gd name="csY1" fmla="*/ 491196 h 1534053"/>
              <a:gd name="csX2" fmla="*/ 50424 w 2735852"/>
              <a:gd name="csY2" fmla="*/ 1070037 h 1534053"/>
              <a:gd name="csX3" fmla="*/ 713155 w 2735852"/>
              <a:gd name="csY3" fmla="*/ 1531431 h 1534053"/>
              <a:gd name="csX4" fmla="*/ 1812113 w 2735852"/>
              <a:gd name="csY4" fmla="*/ 860312 h 1534053"/>
              <a:gd name="csX5" fmla="*/ 2592289 w 2735852"/>
              <a:gd name="csY5" fmla="*/ 667365 h 1534053"/>
              <a:gd name="csX6" fmla="*/ 2651012 w 2735852"/>
              <a:gd name="csY6" fmla="*/ 113692 h 1534053"/>
              <a:gd name="csX7" fmla="*/ 1686278 w 2735852"/>
              <a:gd name="csY7" fmla="*/ 4635 h 1534053"/>
              <a:gd name="csX8" fmla="*/ 385984 w 2735852"/>
              <a:gd name="csY8" fmla="*/ 197582 h 15340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735852" h="1534053">
                <a:moveTo>
                  <a:pt x="385984" y="197582"/>
                </a:moveTo>
                <a:cubicBezTo>
                  <a:pt x="118934" y="278675"/>
                  <a:pt x="139907" y="345787"/>
                  <a:pt x="83980" y="491196"/>
                </a:cubicBezTo>
                <a:cubicBezTo>
                  <a:pt x="28053" y="636605"/>
                  <a:pt x="-54438" y="896665"/>
                  <a:pt x="50424" y="1070037"/>
                </a:cubicBezTo>
                <a:cubicBezTo>
                  <a:pt x="155286" y="1243409"/>
                  <a:pt x="419540" y="1566385"/>
                  <a:pt x="713155" y="1531431"/>
                </a:cubicBezTo>
                <a:cubicBezTo>
                  <a:pt x="1006770" y="1496477"/>
                  <a:pt x="1498924" y="1004323"/>
                  <a:pt x="1812113" y="860312"/>
                </a:cubicBezTo>
                <a:cubicBezTo>
                  <a:pt x="2125302" y="716301"/>
                  <a:pt x="2452473" y="791802"/>
                  <a:pt x="2592289" y="667365"/>
                </a:cubicBezTo>
                <a:cubicBezTo>
                  <a:pt x="2732105" y="542928"/>
                  <a:pt x="2802014" y="224147"/>
                  <a:pt x="2651012" y="113692"/>
                </a:cubicBezTo>
                <a:cubicBezTo>
                  <a:pt x="2500010" y="3237"/>
                  <a:pt x="2058190" y="-9347"/>
                  <a:pt x="1686278" y="4635"/>
                </a:cubicBezTo>
                <a:cubicBezTo>
                  <a:pt x="1314366" y="18617"/>
                  <a:pt x="653034" y="116489"/>
                  <a:pt x="385984" y="197582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2%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CDB3F31-B479-CDFD-3459-24D004C6B882}"/>
              </a:ext>
            </a:extLst>
          </p:cNvPr>
          <p:cNvSpPr/>
          <p:nvPr/>
        </p:nvSpPr>
        <p:spPr>
          <a:xfrm>
            <a:off x="1393593" y="4671057"/>
            <a:ext cx="1827423" cy="1769563"/>
          </a:xfrm>
          <a:custGeom>
            <a:avLst/>
            <a:gdLst>
              <a:gd name="csX0" fmla="*/ 2013847 w 2691838"/>
              <a:gd name="csY0" fmla="*/ 287875 h 2606609"/>
              <a:gd name="csX1" fmla="*/ 1686677 w 2691838"/>
              <a:gd name="csY1" fmla="*/ 682158 h 2606609"/>
              <a:gd name="csX2" fmla="*/ 1133003 w 2691838"/>
              <a:gd name="csY2" fmla="*/ 766048 h 2606609"/>
              <a:gd name="csX3" fmla="*/ 906501 w 2691838"/>
              <a:gd name="csY3" fmla="*/ 1227442 h 2606609"/>
              <a:gd name="csX4" fmla="*/ 268937 w 2691838"/>
              <a:gd name="csY4" fmla="*/ 1412000 h 2606609"/>
              <a:gd name="csX5" fmla="*/ 92769 w 2691838"/>
              <a:gd name="csY5" fmla="*/ 2267677 h 2606609"/>
              <a:gd name="csX6" fmla="*/ 1695066 w 2691838"/>
              <a:gd name="csY6" fmla="*/ 2578070 h 2606609"/>
              <a:gd name="csX7" fmla="*/ 2575910 w 2691838"/>
              <a:gd name="csY7" fmla="*/ 1613336 h 2606609"/>
              <a:gd name="csX8" fmla="*/ 2643022 w 2691838"/>
              <a:gd name="csY8" fmla="*/ 447266 h 2606609"/>
              <a:gd name="csX9" fmla="*/ 2215183 w 2691838"/>
              <a:gd name="csY9" fmla="*/ 2650 h 2606609"/>
              <a:gd name="csX10" fmla="*/ 2013847 w 2691838"/>
              <a:gd name="csY10" fmla="*/ 287875 h 26066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91838" h="2606609">
                <a:moveTo>
                  <a:pt x="2013847" y="287875"/>
                </a:moveTo>
                <a:cubicBezTo>
                  <a:pt x="1925763" y="401126"/>
                  <a:pt x="1833484" y="602462"/>
                  <a:pt x="1686677" y="682158"/>
                </a:cubicBezTo>
                <a:cubicBezTo>
                  <a:pt x="1539870" y="761854"/>
                  <a:pt x="1263032" y="675167"/>
                  <a:pt x="1133003" y="766048"/>
                </a:cubicBezTo>
                <a:cubicBezTo>
                  <a:pt x="1002974" y="856929"/>
                  <a:pt x="1050512" y="1119783"/>
                  <a:pt x="906501" y="1227442"/>
                </a:cubicBezTo>
                <a:cubicBezTo>
                  <a:pt x="762490" y="1335101"/>
                  <a:pt x="404559" y="1238628"/>
                  <a:pt x="268937" y="1412000"/>
                </a:cubicBezTo>
                <a:cubicBezTo>
                  <a:pt x="133315" y="1585372"/>
                  <a:pt x="-144919" y="2073332"/>
                  <a:pt x="92769" y="2267677"/>
                </a:cubicBezTo>
                <a:cubicBezTo>
                  <a:pt x="330457" y="2462022"/>
                  <a:pt x="1281209" y="2687127"/>
                  <a:pt x="1695066" y="2578070"/>
                </a:cubicBezTo>
                <a:cubicBezTo>
                  <a:pt x="2108923" y="2469013"/>
                  <a:pt x="2417917" y="1968470"/>
                  <a:pt x="2575910" y="1613336"/>
                </a:cubicBezTo>
                <a:cubicBezTo>
                  <a:pt x="2733903" y="1258202"/>
                  <a:pt x="2703143" y="715714"/>
                  <a:pt x="2643022" y="447266"/>
                </a:cubicBezTo>
                <a:cubicBezTo>
                  <a:pt x="2582901" y="178818"/>
                  <a:pt x="2315851" y="30613"/>
                  <a:pt x="2215183" y="2650"/>
                </a:cubicBezTo>
                <a:cubicBezTo>
                  <a:pt x="2114515" y="-25313"/>
                  <a:pt x="2101931" y="174624"/>
                  <a:pt x="2013847" y="287875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4%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EEA9A8E-C4A2-0CBE-F29B-9965CD2B5BAA}"/>
              </a:ext>
            </a:extLst>
          </p:cNvPr>
          <p:cNvSpPr/>
          <p:nvPr/>
        </p:nvSpPr>
        <p:spPr>
          <a:xfrm>
            <a:off x="4325707" y="4344755"/>
            <a:ext cx="2159863" cy="1211084"/>
          </a:xfrm>
          <a:custGeom>
            <a:avLst/>
            <a:gdLst>
              <a:gd name="csX0" fmla="*/ 385984 w 2735852"/>
              <a:gd name="csY0" fmla="*/ 197582 h 1534053"/>
              <a:gd name="csX1" fmla="*/ 83980 w 2735852"/>
              <a:gd name="csY1" fmla="*/ 491196 h 1534053"/>
              <a:gd name="csX2" fmla="*/ 50424 w 2735852"/>
              <a:gd name="csY2" fmla="*/ 1070037 h 1534053"/>
              <a:gd name="csX3" fmla="*/ 713155 w 2735852"/>
              <a:gd name="csY3" fmla="*/ 1531431 h 1534053"/>
              <a:gd name="csX4" fmla="*/ 1812113 w 2735852"/>
              <a:gd name="csY4" fmla="*/ 860312 h 1534053"/>
              <a:gd name="csX5" fmla="*/ 2592289 w 2735852"/>
              <a:gd name="csY5" fmla="*/ 667365 h 1534053"/>
              <a:gd name="csX6" fmla="*/ 2651012 w 2735852"/>
              <a:gd name="csY6" fmla="*/ 113692 h 1534053"/>
              <a:gd name="csX7" fmla="*/ 1686278 w 2735852"/>
              <a:gd name="csY7" fmla="*/ 4635 h 1534053"/>
              <a:gd name="csX8" fmla="*/ 385984 w 2735852"/>
              <a:gd name="csY8" fmla="*/ 197582 h 15340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735852" h="1534053">
                <a:moveTo>
                  <a:pt x="385984" y="197582"/>
                </a:moveTo>
                <a:cubicBezTo>
                  <a:pt x="118934" y="278675"/>
                  <a:pt x="139907" y="345787"/>
                  <a:pt x="83980" y="491196"/>
                </a:cubicBezTo>
                <a:cubicBezTo>
                  <a:pt x="28053" y="636605"/>
                  <a:pt x="-54438" y="896665"/>
                  <a:pt x="50424" y="1070037"/>
                </a:cubicBezTo>
                <a:cubicBezTo>
                  <a:pt x="155286" y="1243409"/>
                  <a:pt x="419540" y="1566385"/>
                  <a:pt x="713155" y="1531431"/>
                </a:cubicBezTo>
                <a:cubicBezTo>
                  <a:pt x="1006770" y="1496477"/>
                  <a:pt x="1498924" y="1004323"/>
                  <a:pt x="1812113" y="860312"/>
                </a:cubicBezTo>
                <a:cubicBezTo>
                  <a:pt x="2125302" y="716301"/>
                  <a:pt x="2452473" y="791802"/>
                  <a:pt x="2592289" y="667365"/>
                </a:cubicBezTo>
                <a:cubicBezTo>
                  <a:pt x="2732105" y="542928"/>
                  <a:pt x="2802014" y="224147"/>
                  <a:pt x="2651012" y="113692"/>
                </a:cubicBezTo>
                <a:cubicBezTo>
                  <a:pt x="2500010" y="3237"/>
                  <a:pt x="2058190" y="-9347"/>
                  <a:pt x="1686278" y="4635"/>
                </a:cubicBezTo>
                <a:cubicBezTo>
                  <a:pt x="1314366" y="18617"/>
                  <a:pt x="653034" y="116489"/>
                  <a:pt x="385984" y="197582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4%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73EA52-9B31-7BB2-95F9-DDE81D6DB18B}"/>
              </a:ext>
            </a:extLst>
          </p:cNvPr>
          <p:cNvSpPr/>
          <p:nvPr/>
        </p:nvSpPr>
        <p:spPr>
          <a:xfrm>
            <a:off x="5199066" y="4485855"/>
            <a:ext cx="1827423" cy="1769563"/>
          </a:xfrm>
          <a:custGeom>
            <a:avLst/>
            <a:gdLst>
              <a:gd name="csX0" fmla="*/ 2013847 w 2691838"/>
              <a:gd name="csY0" fmla="*/ 287875 h 2606609"/>
              <a:gd name="csX1" fmla="*/ 1686677 w 2691838"/>
              <a:gd name="csY1" fmla="*/ 682158 h 2606609"/>
              <a:gd name="csX2" fmla="*/ 1133003 w 2691838"/>
              <a:gd name="csY2" fmla="*/ 766048 h 2606609"/>
              <a:gd name="csX3" fmla="*/ 906501 w 2691838"/>
              <a:gd name="csY3" fmla="*/ 1227442 h 2606609"/>
              <a:gd name="csX4" fmla="*/ 268937 w 2691838"/>
              <a:gd name="csY4" fmla="*/ 1412000 h 2606609"/>
              <a:gd name="csX5" fmla="*/ 92769 w 2691838"/>
              <a:gd name="csY5" fmla="*/ 2267677 h 2606609"/>
              <a:gd name="csX6" fmla="*/ 1695066 w 2691838"/>
              <a:gd name="csY6" fmla="*/ 2578070 h 2606609"/>
              <a:gd name="csX7" fmla="*/ 2575910 w 2691838"/>
              <a:gd name="csY7" fmla="*/ 1613336 h 2606609"/>
              <a:gd name="csX8" fmla="*/ 2643022 w 2691838"/>
              <a:gd name="csY8" fmla="*/ 447266 h 2606609"/>
              <a:gd name="csX9" fmla="*/ 2215183 w 2691838"/>
              <a:gd name="csY9" fmla="*/ 2650 h 2606609"/>
              <a:gd name="csX10" fmla="*/ 2013847 w 2691838"/>
              <a:gd name="csY10" fmla="*/ 287875 h 26066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91838" h="2606609">
                <a:moveTo>
                  <a:pt x="2013847" y="287875"/>
                </a:moveTo>
                <a:cubicBezTo>
                  <a:pt x="1925763" y="401126"/>
                  <a:pt x="1833484" y="602462"/>
                  <a:pt x="1686677" y="682158"/>
                </a:cubicBezTo>
                <a:cubicBezTo>
                  <a:pt x="1539870" y="761854"/>
                  <a:pt x="1263032" y="675167"/>
                  <a:pt x="1133003" y="766048"/>
                </a:cubicBezTo>
                <a:cubicBezTo>
                  <a:pt x="1002974" y="856929"/>
                  <a:pt x="1050512" y="1119783"/>
                  <a:pt x="906501" y="1227442"/>
                </a:cubicBezTo>
                <a:cubicBezTo>
                  <a:pt x="762490" y="1335101"/>
                  <a:pt x="404559" y="1238628"/>
                  <a:pt x="268937" y="1412000"/>
                </a:cubicBezTo>
                <a:cubicBezTo>
                  <a:pt x="133315" y="1585372"/>
                  <a:pt x="-144919" y="2073332"/>
                  <a:pt x="92769" y="2267677"/>
                </a:cubicBezTo>
                <a:cubicBezTo>
                  <a:pt x="330457" y="2462022"/>
                  <a:pt x="1281209" y="2687127"/>
                  <a:pt x="1695066" y="2578070"/>
                </a:cubicBezTo>
                <a:cubicBezTo>
                  <a:pt x="2108923" y="2469013"/>
                  <a:pt x="2417917" y="1968470"/>
                  <a:pt x="2575910" y="1613336"/>
                </a:cubicBezTo>
                <a:cubicBezTo>
                  <a:pt x="2733903" y="1258202"/>
                  <a:pt x="2703143" y="715714"/>
                  <a:pt x="2643022" y="447266"/>
                </a:cubicBezTo>
                <a:cubicBezTo>
                  <a:pt x="2582901" y="178818"/>
                  <a:pt x="2315851" y="30613"/>
                  <a:pt x="2215183" y="2650"/>
                </a:cubicBezTo>
                <a:cubicBezTo>
                  <a:pt x="2114515" y="-25313"/>
                  <a:pt x="2101931" y="174624"/>
                  <a:pt x="2013847" y="287875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4%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352EEFC-0A69-A92C-D39A-C21637A9D8A5}"/>
              </a:ext>
            </a:extLst>
          </p:cNvPr>
          <p:cNvSpPr/>
          <p:nvPr/>
        </p:nvSpPr>
        <p:spPr>
          <a:xfrm>
            <a:off x="8463620" y="4331773"/>
            <a:ext cx="1714939" cy="961605"/>
          </a:xfrm>
          <a:custGeom>
            <a:avLst/>
            <a:gdLst>
              <a:gd name="csX0" fmla="*/ 385984 w 2735852"/>
              <a:gd name="csY0" fmla="*/ 197582 h 1534053"/>
              <a:gd name="csX1" fmla="*/ 83980 w 2735852"/>
              <a:gd name="csY1" fmla="*/ 491196 h 1534053"/>
              <a:gd name="csX2" fmla="*/ 50424 w 2735852"/>
              <a:gd name="csY2" fmla="*/ 1070037 h 1534053"/>
              <a:gd name="csX3" fmla="*/ 713155 w 2735852"/>
              <a:gd name="csY3" fmla="*/ 1531431 h 1534053"/>
              <a:gd name="csX4" fmla="*/ 1812113 w 2735852"/>
              <a:gd name="csY4" fmla="*/ 860312 h 1534053"/>
              <a:gd name="csX5" fmla="*/ 2592289 w 2735852"/>
              <a:gd name="csY5" fmla="*/ 667365 h 1534053"/>
              <a:gd name="csX6" fmla="*/ 2651012 w 2735852"/>
              <a:gd name="csY6" fmla="*/ 113692 h 1534053"/>
              <a:gd name="csX7" fmla="*/ 1686278 w 2735852"/>
              <a:gd name="csY7" fmla="*/ 4635 h 1534053"/>
              <a:gd name="csX8" fmla="*/ 385984 w 2735852"/>
              <a:gd name="csY8" fmla="*/ 197582 h 15340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735852" h="1534053">
                <a:moveTo>
                  <a:pt x="385984" y="197582"/>
                </a:moveTo>
                <a:cubicBezTo>
                  <a:pt x="118934" y="278675"/>
                  <a:pt x="139907" y="345787"/>
                  <a:pt x="83980" y="491196"/>
                </a:cubicBezTo>
                <a:cubicBezTo>
                  <a:pt x="28053" y="636605"/>
                  <a:pt x="-54438" y="896665"/>
                  <a:pt x="50424" y="1070037"/>
                </a:cubicBezTo>
                <a:cubicBezTo>
                  <a:pt x="155286" y="1243409"/>
                  <a:pt x="419540" y="1566385"/>
                  <a:pt x="713155" y="1531431"/>
                </a:cubicBezTo>
                <a:cubicBezTo>
                  <a:pt x="1006770" y="1496477"/>
                  <a:pt x="1498924" y="1004323"/>
                  <a:pt x="1812113" y="860312"/>
                </a:cubicBezTo>
                <a:cubicBezTo>
                  <a:pt x="2125302" y="716301"/>
                  <a:pt x="2452473" y="791802"/>
                  <a:pt x="2592289" y="667365"/>
                </a:cubicBezTo>
                <a:cubicBezTo>
                  <a:pt x="2732105" y="542928"/>
                  <a:pt x="2802014" y="224147"/>
                  <a:pt x="2651012" y="113692"/>
                </a:cubicBezTo>
                <a:cubicBezTo>
                  <a:pt x="2500010" y="3237"/>
                  <a:pt x="2058190" y="-9347"/>
                  <a:pt x="1686278" y="4635"/>
                </a:cubicBezTo>
                <a:cubicBezTo>
                  <a:pt x="1314366" y="18617"/>
                  <a:pt x="653034" y="116489"/>
                  <a:pt x="385984" y="197582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2%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7496E2E-CB2D-DB92-DF03-9FCEB5FBF59E}"/>
              </a:ext>
            </a:extLst>
          </p:cNvPr>
          <p:cNvSpPr/>
          <p:nvPr/>
        </p:nvSpPr>
        <p:spPr>
          <a:xfrm>
            <a:off x="9321089" y="4416822"/>
            <a:ext cx="2352517" cy="2278031"/>
          </a:xfrm>
          <a:custGeom>
            <a:avLst/>
            <a:gdLst>
              <a:gd name="csX0" fmla="*/ 2013847 w 2691838"/>
              <a:gd name="csY0" fmla="*/ 287875 h 2606609"/>
              <a:gd name="csX1" fmla="*/ 1686677 w 2691838"/>
              <a:gd name="csY1" fmla="*/ 682158 h 2606609"/>
              <a:gd name="csX2" fmla="*/ 1133003 w 2691838"/>
              <a:gd name="csY2" fmla="*/ 766048 h 2606609"/>
              <a:gd name="csX3" fmla="*/ 906501 w 2691838"/>
              <a:gd name="csY3" fmla="*/ 1227442 h 2606609"/>
              <a:gd name="csX4" fmla="*/ 268937 w 2691838"/>
              <a:gd name="csY4" fmla="*/ 1412000 h 2606609"/>
              <a:gd name="csX5" fmla="*/ 92769 w 2691838"/>
              <a:gd name="csY5" fmla="*/ 2267677 h 2606609"/>
              <a:gd name="csX6" fmla="*/ 1695066 w 2691838"/>
              <a:gd name="csY6" fmla="*/ 2578070 h 2606609"/>
              <a:gd name="csX7" fmla="*/ 2575910 w 2691838"/>
              <a:gd name="csY7" fmla="*/ 1613336 h 2606609"/>
              <a:gd name="csX8" fmla="*/ 2643022 w 2691838"/>
              <a:gd name="csY8" fmla="*/ 447266 h 2606609"/>
              <a:gd name="csX9" fmla="*/ 2215183 w 2691838"/>
              <a:gd name="csY9" fmla="*/ 2650 h 2606609"/>
              <a:gd name="csX10" fmla="*/ 2013847 w 2691838"/>
              <a:gd name="csY10" fmla="*/ 287875 h 26066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91838" h="2606609">
                <a:moveTo>
                  <a:pt x="2013847" y="287875"/>
                </a:moveTo>
                <a:cubicBezTo>
                  <a:pt x="1925763" y="401126"/>
                  <a:pt x="1833484" y="602462"/>
                  <a:pt x="1686677" y="682158"/>
                </a:cubicBezTo>
                <a:cubicBezTo>
                  <a:pt x="1539870" y="761854"/>
                  <a:pt x="1263032" y="675167"/>
                  <a:pt x="1133003" y="766048"/>
                </a:cubicBezTo>
                <a:cubicBezTo>
                  <a:pt x="1002974" y="856929"/>
                  <a:pt x="1050512" y="1119783"/>
                  <a:pt x="906501" y="1227442"/>
                </a:cubicBezTo>
                <a:cubicBezTo>
                  <a:pt x="762490" y="1335101"/>
                  <a:pt x="404559" y="1238628"/>
                  <a:pt x="268937" y="1412000"/>
                </a:cubicBezTo>
                <a:cubicBezTo>
                  <a:pt x="133315" y="1585372"/>
                  <a:pt x="-144919" y="2073332"/>
                  <a:pt x="92769" y="2267677"/>
                </a:cubicBezTo>
                <a:cubicBezTo>
                  <a:pt x="330457" y="2462022"/>
                  <a:pt x="1281209" y="2687127"/>
                  <a:pt x="1695066" y="2578070"/>
                </a:cubicBezTo>
                <a:cubicBezTo>
                  <a:pt x="2108923" y="2469013"/>
                  <a:pt x="2417917" y="1968470"/>
                  <a:pt x="2575910" y="1613336"/>
                </a:cubicBezTo>
                <a:cubicBezTo>
                  <a:pt x="2733903" y="1258202"/>
                  <a:pt x="2703143" y="715714"/>
                  <a:pt x="2643022" y="447266"/>
                </a:cubicBezTo>
                <a:cubicBezTo>
                  <a:pt x="2582901" y="178818"/>
                  <a:pt x="2315851" y="30613"/>
                  <a:pt x="2215183" y="2650"/>
                </a:cubicBezTo>
                <a:cubicBezTo>
                  <a:pt x="2114515" y="-25313"/>
                  <a:pt x="2101931" y="174624"/>
                  <a:pt x="2013847" y="287875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061E2A-F7EA-CD46-5734-E569667436D8}"/>
              </a:ext>
            </a:extLst>
          </p:cNvPr>
          <p:cNvSpPr txBox="1"/>
          <p:nvPr/>
        </p:nvSpPr>
        <p:spPr>
          <a:xfrm>
            <a:off x="318605" y="5665701"/>
            <a:ext cx="73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93AA3"/>
                </a:solidFill>
              </a:rPr>
              <a:t>Sure!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A06EB7-653A-8181-C7DA-30CFED2973D8}"/>
              </a:ext>
            </a:extLst>
          </p:cNvPr>
          <p:cNvSpPr txBox="1"/>
          <p:nvPr/>
        </p:nvSpPr>
        <p:spPr>
          <a:xfrm>
            <a:off x="4325707" y="5665701"/>
            <a:ext cx="73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93AA3"/>
                </a:solidFill>
              </a:rPr>
              <a:t>Sure!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E2EA89-E89F-D4A3-DE7C-DB3EC421392F}"/>
              </a:ext>
            </a:extLst>
          </p:cNvPr>
          <p:cNvSpPr txBox="1"/>
          <p:nvPr/>
        </p:nvSpPr>
        <p:spPr>
          <a:xfrm>
            <a:off x="8449125" y="5660552"/>
            <a:ext cx="81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97132"/>
                </a:solidFill>
              </a:rPr>
              <a:t>Nope.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E326B2-167C-A15D-38C5-42EE8962477A}"/>
              </a:ext>
            </a:extLst>
          </p:cNvPr>
          <p:cNvSpPr txBox="1"/>
          <p:nvPr/>
        </p:nvSpPr>
        <p:spPr>
          <a:xfrm>
            <a:off x="318605" y="3817899"/>
            <a:ext cx="16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193AA3"/>
                </a:solidFill>
              </a:rPr>
              <a:t>For example…</a:t>
            </a:r>
          </a:p>
        </p:txBody>
      </p:sp>
    </p:spTree>
    <p:extLst>
      <p:ext uri="{BB962C8B-B14F-4D97-AF65-F5344CB8AC3E}">
        <p14:creationId xmlns:p14="http://schemas.microsoft.com/office/powerpoint/2010/main" val="555100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4F202-48B4-C4C8-B1A1-10C0791D5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FB2DB-406D-A666-6D96-C03A4BEA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BEBDB-8ED4-B725-ADF6-9941357B1D27}"/>
              </a:ext>
            </a:extLst>
          </p:cNvPr>
          <p:cNvSpPr txBox="1"/>
          <p:nvPr/>
        </p:nvSpPr>
        <p:spPr>
          <a:xfrm>
            <a:off x="545653" y="1228682"/>
            <a:ext cx="10808147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Sections 18 &amp; </a:t>
            </a:r>
            <a:r>
              <a:rPr lang="en-US" sz="2400" b="1" dirty="0"/>
              <a:t>19</a:t>
            </a:r>
            <a:r>
              <a:rPr lang="en-US" sz="2400" b="1"/>
              <a:t> |</a:t>
            </a:r>
            <a:r>
              <a:rPr lang="en-US" sz="2400"/>
              <a:t> Parking</a:t>
            </a:r>
            <a:endParaRPr lang="en-US"/>
          </a:p>
          <a:p>
            <a:endParaRPr lang="en-US" sz="2400"/>
          </a:p>
          <a:p>
            <a:pPr fontAlgn="base"/>
            <a:r>
              <a:rPr lang="en-US" sz="2000"/>
              <a:t>If </a:t>
            </a:r>
            <a:r>
              <a:rPr lang="en-US" sz="2000" b="1"/>
              <a:t>Parking Needs Assessment </a:t>
            </a:r>
            <a:r>
              <a:rPr lang="en-US" sz="2000"/>
              <a:t>is submitted by the developer, a municipality must condition approval of the project on the lesser of:​</a:t>
            </a:r>
          </a:p>
          <a:p>
            <a:pPr fontAlgn="base"/>
            <a:endParaRPr lang="en-US" sz="200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/>
              <a:t>The amount of parking recommended in the needs assessment, or</a:t>
            </a:r>
          </a:p>
          <a:p>
            <a:pPr fontAlgn="base"/>
            <a:endParaRPr lang="en-US" sz="200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/>
              <a:t>One off-street parking space for every studio/one-bedroom unit and two off-street parking spaces for every two or more-bedroom unit​</a:t>
            </a:r>
          </a:p>
          <a:p>
            <a:endParaRPr lang="en-US"/>
          </a:p>
          <a:p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242900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55DB8-1D56-8AAF-86D6-69DB24333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C88BC-F605-F892-5193-B7192F12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FF3B52-B369-44FD-8FD2-A4CC12C42C59}"/>
              </a:ext>
            </a:extLst>
          </p:cNvPr>
          <p:cNvSpPr txBox="1"/>
          <p:nvPr/>
        </p:nvSpPr>
        <p:spPr>
          <a:xfrm>
            <a:off x="545653" y="1228682"/>
            <a:ext cx="10808147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 21 |</a:t>
            </a:r>
            <a:r>
              <a:rPr lang="en-US" sz="2400" dirty="0"/>
              <a:t> Parking</a:t>
            </a:r>
            <a:endParaRPr lang="en-US" dirty="0"/>
          </a:p>
          <a:p>
            <a:endParaRPr lang="en-US" b="1" dirty="0"/>
          </a:p>
          <a:p>
            <a:r>
              <a:rPr lang="en-US" sz="2000" b="1" dirty="0"/>
              <a:t>Section 21 </a:t>
            </a:r>
            <a:r>
              <a:rPr lang="en-US" sz="2000" dirty="0"/>
              <a:t>(effective January 1)</a:t>
            </a:r>
          </a:p>
          <a:p>
            <a:r>
              <a:rPr lang="en-US" sz="2000" dirty="0"/>
              <a:t>Limits the situations in which a municipality may allow for fee in lieu of providing parking spaces.​</a:t>
            </a:r>
          </a:p>
          <a:p>
            <a:endParaRPr lang="en-US" sz="2000" dirty="0"/>
          </a:p>
          <a:p>
            <a:r>
              <a:rPr lang="en-US" sz="2000" dirty="0"/>
              <a:t>A municipality may now only allow a developer to pay a parking fee in lieu of providing parking spaces for:​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Any commercial development​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Residential or mixed-use development of 16 or more units​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CC02E-A368-D2A0-D7E7-F3BC282514B6}"/>
              </a:ext>
            </a:extLst>
          </p:cNvPr>
          <p:cNvSpPr txBox="1"/>
          <p:nvPr/>
        </p:nvSpPr>
        <p:spPr>
          <a:xfrm>
            <a:off x="7902429" y="1119930"/>
            <a:ext cx="428957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0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Essentially aligns with parking changes per Sections 18 &amp; 19</a:t>
            </a:r>
          </a:p>
          <a:p>
            <a:pPr algn="ctr"/>
            <a:endParaRPr lang="en-US" sz="10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78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3E5EB-8B96-D65B-BCB6-0A9C7B281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3EEB-4AA0-EC28-C07F-732A2A59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0D9B2-3509-F0BA-987A-EC8EED787459}"/>
              </a:ext>
            </a:extLst>
          </p:cNvPr>
          <p:cNvSpPr txBox="1"/>
          <p:nvPr/>
        </p:nvSpPr>
        <p:spPr>
          <a:xfrm>
            <a:off x="557746" y="1144016"/>
            <a:ext cx="6765843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 4-6 and 7 | </a:t>
            </a:r>
            <a:r>
              <a:rPr lang="en-US" sz="2400" dirty="0"/>
              <a:t>Housing Growth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Definitions (Section 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Municipal Housing Growth Plans (Section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Regional Housing Growth Plans (Section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Regional Housing Needs &amp; Affordable Housing Goals (Section 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r>
              <a:rPr lang="en-US" sz="2400" b="1" dirty="0"/>
              <a:t>CRCOG Housing Growth Plans </a:t>
            </a:r>
          </a:p>
          <a:p>
            <a:r>
              <a:rPr lang="en-US" b="1" dirty="0">
                <a:solidFill>
                  <a:srgbClr val="C04F15"/>
                </a:solidFill>
              </a:rPr>
              <a:t>Due June 1, 2028 + Every 5 Years </a:t>
            </a:r>
          </a:p>
          <a:p>
            <a:r>
              <a:rPr lang="en-US" dirty="0"/>
              <a:t>There are two pathways to comply with the Housing Growth Plan requirements: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 algn="ctr">
              <a:buFont typeface="Arial"/>
              <a:buChar char="•"/>
            </a:pPr>
            <a:endParaRPr lang="en-US" sz="2400" dirty="0"/>
          </a:p>
          <a:p>
            <a:pPr algn="ctr"/>
            <a:r>
              <a:rPr lang="en-US" sz="2400" b="1" dirty="0"/>
              <a:t>You do not have to decide until </a:t>
            </a:r>
            <a:br>
              <a:rPr lang="en-US" sz="2400" b="1" dirty="0"/>
            </a:br>
            <a:r>
              <a:rPr lang="en-US" sz="2400" b="1" dirty="0"/>
              <a:t>June 2027.</a:t>
            </a:r>
          </a:p>
          <a:p>
            <a:endParaRPr lang="en-US" b="1" dirty="0">
              <a:highlight>
                <a:srgbClr val="00FF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9B31E-7623-F6C4-3432-FCE91E3595C4}"/>
              </a:ext>
            </a:extLst>
          </p:cNvPr>
          <p:cNvSpPr txBox="1"/>
          <p:nvPr/>
        </p:nvSpPr>
        <p:spPr>
          <a:xfrm>
            <a:off x="9265920" y="1143000"/>
            <a:ext cx="292608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0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CGS Sec. 8-30j plans repealed by Section 53</a:t>
            </a:r>
          </a:p>
          <a:p>
            <a:pPr algn="ctr"/>
            <a:endParaRPr lang="en-US" sz="1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A map of connecticut with several states&#10;&#10;AI-generated content may be incorrect.">
            <a:extLst>
              <a:ext uri="{FF2B5EF4-FFF2-40B4-BE49-F238E27FC236}">
                <a16:creationId xmlns:a16="http://schemas.microsoft.com/office/drawing/2014/main" id="{2B6117A2-8169-6D63-7F8A-DC648C570F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98" t="1140" b="1140"/>
          <a:stretch>
            <a:fillRect/>
          </a:stretch>
        </p:blipFill>
        <p:spPr>
          <a:xfrm>
            <a:off x="6967427" y="2718968"/>
            <a:ext cx="5224573" cy="40838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CAB575-837D-94F0-D003-3687404B25A0}"/>
              </a:ext>
            </a:extLst>
          </p:cNvPr>
          <p:cNvSpPr/>
          <p:nvPr/>
        </p:nvSpPr>
        <p:spPr>
          <a:xfrm>
            <a:off x="1417497" y="4391950"/>
            <a:ext cx="2469193" cy="100534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Municipal Housing Growth Plan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1E3AB6-35BE-5795-D4BF-8025CA5271F6}"/>
              </a:ext>
            </a:extLst>
          </p:cNvPr>
          <p:cNvSpPr/>
          <p:nvPr/>
        </p:nvSpPr>
        <p:spPr>
          <a:xfrm>
            <a:off x="4096093" y="4391950"/>
            <a:ext cx="2469193" cy="100534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Regional Housing Growth Plan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74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C3750-2087-1451-1C5C-7E5755B50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D108-F439-6293-BC71-D9ED7518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F7BB01-B2E8-8103-7946-CB05DE25BA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858392"/>
              </p:ext>
            </p:extLst>
          </p:nvPr>
        </p:nvGraphicFramePr>
        <p:xfrm>
          <a:off x="127002" y="-4617"/>
          <a:ext cx="11937997" cy="690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FB4C3474-1637-862E-23B5-CE566160D767}"/>
              </a:ext>
            </a:extLst>
          </p:cNvPr>
          <p:cNvSpPr txBox="1"/>
          <p:nvPr/>
        </p:nvSpPr>
        <p:spPr>
          <a:xfrm>
            <a:off x="349929" y="1135219"/>
            <a:ext cx="622783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Important Initial Timeline: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/>
          </a:p>
          <a:p>
            <a:endParaRPr lang="en-US" b="1">
              <a:highlight>
                <a:srgbClr val="00FFFF"/>
              </a:highlight>
            </a:endParaRP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DCCB28B1-F7F7-4316-AB6E-CD1D2A58D5FA}"/>
              </a:ext>
            </a:extLst>
          </p:cNvPr>
          <p:cNvSpPr/>
          <p:nvPr/>
        </p:nvSpPr>
        <p:spPr>
          <a:xfrm>
            <a:off x="5292754" y="4491307"/>
            <a:ext cx="2209800" cy="777875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4F1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COLLABORATE!</a:t>
            </a:r>
          </a:p>
        </p:txBody>
      </p:sp>
    </p:spTree>
    <p:extLst>
      <p:ext uri="{BB962C8B-B14F-4D97-AF65-F5344CB8AC3E}">
        <p14:creationId xmlns:p14="http://schemas.microsoft.com/office/powerpoint/2010/main" val="30871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81AAB-288D-153A-AE1A-10221E657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E6696-83FB-1412-1CAA-7E1BFB0A9324}"/>
              </a:ext>
            </a:extLst>
          </p:cNvPr>
          <p:cNvSpPr/>
          <p:nvPr/>
        </p:nvSpPr>
        <p:spPr>
          <a:xfrm>
            <a:off x="0" y="924560"/>
            <a:ext cx="12192000" cy="45415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8214DFE-8B24-4C14-C6ED-2495FB77E2BB}"/>
              </a:ext>
            </a:extLst>
          </p:cNvPr>
          <p:cNvSpPr txBox="1">
            <a:spLocks/>
          </p:cNvSpPr>
          <p:nvPr/>
        </p:nvSpPr>
        <p:spPr>
          <a:xfrm>
            <a:off x="360726" y="1243342"/>
            <a:ext cx="11831273" cy="3932665"/>
          </a:xfrm>
          <a:prstGeom prst="rect">
            <a:avLst/>
          </a:prstGeom>
        </p:spPr>
        <p:txBody>
          <a:bodyPr numCol="3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Agenda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FYI: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DOH Developed Housing Projects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Wastewater Study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8-30g Threshold Study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Also: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Funding Highlights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Next Steps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Early Actions: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Protest Petitions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Hostile Architecture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PHDZs (optional)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TOCs (optional)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ADUs in TOD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Future Actions: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Parking Minimums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Parking Exceptions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Fee in Lieu of Parking*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Middle Housing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Summary Review*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Manufactured Homes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Housing Growth Plans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71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DB187-4F4A-B302-D6CE-2CEB41E2A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FB4E-01C1-FF7E-FDBB-9930C640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B14D0-3E08-F531-DEBC-84570E31BAA6}"/>
              </a:ext>
            </a:extLst>
          </p:cNvPr>
          <p:cNvSpPr txBox="1"/>
          <p:nvPr/>
        </p:nvSpPr>
        <p:spPr>
          <a:xfrm>
            <a:off x="545652" y="1149114"/>
            <a:ext cx="10133533" cy="52014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 7 | </a:t>
            </a:r>
            <a:r>
              <a:rPr lang="en-US" sz="2400" dirty="0"/>
              <a:t>Affordable Housing Goals</a:t>
            </a:r>
          </a:p>
          <a:p>
            <a:r>
              <a:rPr lang="en-US" dirty="0"/>
              <a:t>By June 1, 2027, each council of governments will [work with its members to] establish a Recommended Affordable Housing Goal for each municipality.</a:t>
            </a:r>
          </a:p>
          <a:p>
            <a:endParaRPr lang="en-US" dirty="0"/>
          </a:p>
          <a:p>
            <a:r>
              <a:rPr lang="en-US" dirty="0"/>
              <a:t>The methodology must include factors, such as: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Consideration to affirmatively further fair housing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Appropriate regional metrics (e.g., cost-burden, overcrowding)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Proximity to: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Current or planned transportation projects,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Commercial or industrial zones with significant employment opportunities, and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Downtown areas (Sec. 11).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Availability of Developable Land (Sec. 4)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Share of multifamily housing stock</a:t>
            </a:r>
          </a:p>
          <a:p>
            <a:pPr marL="342900" indent="-342900">
              <a:buFont typeface="Arial,Sans-Serif"/>
              <a:buChar char="•"/>
            </a:pPr>
            <a:r>
              <a:rPr lang="en-US" dirty="0"/>
              <a:t>Adjustments for communities with a higher equalized net grand list per capita, higher median income, lower percentage of its population below the federal poverty threshold, or lower percentage of its population living in multifamily housing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CE603EDF-A1EC-976C-8FDD-CD8726017C5E}"/>
              </a:ext>
            </a:extLst>
          </p:cNvPr>
          <p:cNvSpPr/>
          <p:nvPr/>
        </p:nvSpPr>
        <p:spPr>
          <a:xfrm>
            <a:off x="9982200" y="2068712"/>
            <a:ext cx="2209800" cy="777875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4F1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COLLABORATE!</a:t>
            </a:r>
          </a:p>
        </p:txBody>
      </p:sp>
    </p:spTree>
    <p:extLst>
      <p:ext uri="{BB962C8B-B14F-4D97-AF65-F5344CB8AC3E}">
        <p14:creationId xmlns:p14="http://schemas.microsoft.com/office/powerpoint/2010/main" val="30850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FC75F-4514-5376-49A7-97209A8E9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31ED-B8B2-7049-79AA-AC224D81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7805F-4953-98EE-443E-26C7CCB96242}"/>
              </a:ext>
            </a:extLst>
          </p:cNvPr>
          <p:cNvSpPr txBox="1"/>
          <p:nvPr/>
        </p:nvSpPr>
        <p:spPr>
          <a:xfrm>
            <a:off x="545652" y="1149114"/>
            <a:ext cx="8721541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Sections 5-6 | </a:t>
            </a:r>
            <a:r>
              <a:rPr lang="en-US" sz="2400" dirty="0"/>
              <a:t>Housing Growth Plans</a:t>
            </a:r>
          </a:p>
          <a:p>
            <a:pPr marL="285750" indent="-285750">
              <a:buFont typeface="Arial,Sans-Serif"/>
              <a:buChar char="•"/>
            </a:pPr>
            <a:r>
              <a:rPr lang="en-US" i="1" dirty="0"/>
              <a:t>Municipal Housing Growth Plan Requirements (Section 5)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US" i="1" dirty="0"/>
              <a:t>Regional Housing Growth Plan Requirements (Section 6)</a:t>
            </a:r>
            <a:endParaRPr lang="en-US" dirty="0"/>
          </a:p>
          <a:p>
            <a:endParaRPr lang="en-US" sz="2400" dirty="0"/>
          </a:p>
          <a:p>
            <a:r>
              <a:rPr lang="en-US" sz="2400" b="1" dirty="0"/>
              <a:t>Plan Requirements</a:t>
            </a:r>
            <a:endParaRPr lang="en-US" sz="2400" dirty="0"/>
          </a:p>
          <a:p>
            <a:r>
              <a:rPr lang="en-US" dirty="0"/>
              <a:t>Similar requirements for Municipal and Regional Housing Growth Plans, examples include: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/>
              <a:t>Identify zones or parcels to help meet the affordable housing goal for residential uses by summary review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/>
              <a:t>Identify strategies to increase affordable housing (i.e., accessibility for IDD population, diverse housing types)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/>
              <a:t>Inventory Developable Land (Sec. 4)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/>
              <a:t>Identify projected infrastructure needs</a:t>
            </a:r>
          </a:p>
          <a:p>
            <a:pPr marL="285750" indent="-285750">
              <a:buFont typeface="Arial,Sans-Serif"/>
              <a:buChar char="•"/>
            </a:pPr>
            <a:endParaRPr lang="en-US" dirty="0"/>
          </a:p>
          <a:p>
            <a:r>
              <a:rPr lang="en-US" sz="2400" b="1" dirty="0"/>
              <a:t>Note </a:t>
            </a:r>
            <a:endParaRPr lang="en-US" sz="2400" dirty="0"/>
          </a:p>
          <a:p>
            <a:pPr marL="342900" indent="-342900">
              <a:buFont typeface="Arial,Sans-Serif"/>
              <a:buChar char="•"/>
            </a:pPr>
            <a:r>
              <a:rPr lang="en-US" dirty="0"/>
              <a:t>Plan requirements are different for AENGLC communities. </a:t>
            </a:r>
          </a:p>
          <a:p>
            <a:pPr marL="342900" indent="-342900">
              <a:buFont typeface="Arial,Sans-Serif"/>
              <a:buChar char="•"/>
            </a:pPr>
            <a:r>
              <a:rPr lang="en-US" dirty="0"/>
              <a:t>Failure to submit a HGP results in </a:t>
            </a:r>
            <a:r>
              <a:rPr lang="en-US" b="1" dirty="0"/>
              <a:t>ineligibility for CGS Sec. 8-30g moratoria. 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F59F8900-7398-6E24-D15E-43461A61F39C}"/>
              </a:ext>
            </a:extLst>
          </p:cNvPr>
          <p:cNvSpPr/>
          <p:nvPr/>
        </p:nvSpPr>
        <p:spPr>
          <a:xfrm>
            <a:off x="9982200" y="3209615"/>
            <a:ext cx="2209800" cy="777875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4F1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COLLABORATE!</a:t>
            </a:r>
          </a:p>
        </p:txBody>
      </p:sp>
    </p:spTree>
    <p:extLst>
      <p:ext uri="{BB962C8B-B14F-4D97-AF65-F5344CB8AC3E}">
        <p14:creationId xmlns:p14="http://schemas.microsoft.com/office/powerpoint/2010/main" val="21357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7DEE6-96D8-BC15-AE38-1F60812F0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DB4E-1BFD-A894-4DC2-AD5ED6495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BEF3A-55CD-BE07-4C93-C5B62196D1CB}"/>
              </a:ext>
            </a:extLst>
          </p:cNvPr>
          <p:cNvSpPr txBox="1"/>
          <p:nvPr/>
        </p:nvSpPr>
        <p:spPr>
          <a:xfrm>
            <a:off x="545652" y="1149114"/>
            <a:ext cx="8721541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Sections 5-6 | </a:t>
            </a:r>
            <a:r>
              <a:rPr lang="en-US" sz="2400" dirty="0"/>
              <a:t>Housing Growth Plans</a:t>
            </a:r>
          </a:p>
          <a:p>
            <a:pPr marL="285750" indent="-285750">
              <a:buFont typeface="Arial,Sans-Serif"/>
              <a:buChar char="•"/>
            </a:pPr>
            <a:r>
              <a:rPr lang="en-US" i="1" dirty="0"/>
              <a:t>Municipal Housing Growth Plan Requirements (Section 5)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US" i="1" dirty="0"/>
              <a:t>Regional Housing Growth Plan Requirements (Section 6)</a:t>
            </a:r>
            <a:endParaRPr lang="en-US" dirty="0"/>
          </a:p>
          <a:p>
            <a:endParaRPr lang="en-US" sz="2400" dirty="0"/>
          </a:p>
          <a:p>
            <a:r>
              <a:rPr lang="en-US" sz="2400" b="1" dirty="0"/>
              <a:t>Plan Requirements</a:t>
            </a:r>
            <a:endParaRPr lang="en-US" sz="2400" dirty="0"/>
          </a:p>
          <a:p>
            <a:r>
              <a:rPr lang="en-US" dirty="0"/>
              <a:t>Similar requirements for Municipal and Regional Housing Growth Plans, examples include: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/>
              <a:t>Identify zones or parcels to help meet the affordable housing goal for residential uses by summary review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/>
              <a:t>Identify strategies to increase affordable housing (i.e., accessibility for IDD population, diverse housing types) 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/>
              <a:t>Inventory Developable Land (Sec. 4)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/>
              <a:t>Identify projected infrastructure needs</a:t>
            </a:r>
          </a:p>
          <a:p>
            <a:pPr marL="285750" indent="-285750">
              <a:buFont typeface="Arial,Sans-Serif"/>
              <a:buChar char="•"/>
            </a:pPr>
            <a:endParaRPr lang="en-US" dirty="0"/>
          </a:p>
          <a:p>
            <a:r>
              <a:rPr lang="en-US" sz="2400" b="1" dirty="0"/>
              <a:t>Note </a:t>
            </a:r>
            <a:endParaRPr lang="en-US" sz="2400" dirty="0"/>
          </a:p>
          <a:p>
            <a:pPr marL="342900" indent="-342900">
              <a:buFont typeface="Arial,Sans-Serif"/>
              <a:buChar char="•"/>
            </a:pPr>
            <a:r>
              <a:rPr lang="en-US" dirty="0"/>
              <a:t>Plan requirements are different for AENGLC communities. </a:t>
            </a:r>
          </a:p>
          <a:p>
            <a:pPr marL="342900" indent="-342900">
              <a:buFont typeface="Arial,Sans-Serif"/>
              <a:buChar char="•"/>
            </a:pPr>
            <a:r>
              <a:rPr lang="en-US" dirty="0"/>
              <a:t>Failure to submit a HGP results in </a:t>
            </a:r>
            <a:r>
              <a:rPr lang="en-US" b="1" dirty="0"/>
              <a:t>ineligibility for CGS Sec. 8-30g moratoria.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B728D-9503-CCFB-7A9A-C8A56D9D55E5}"/>
              </a:ext>
            </a:extLst>
          </p:cNvPr>
          <p:cNvSpPr txBox="1"/>
          <p:nvPr/>
        </p:nvSpPr>
        <p:spPr>
          <a:xfrm>
            <a:off x="8872454" y="582647"/>
            <a:ext cx="3204519" cy="6124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Poppins"/>
                <a:cs typeface="Poppins"/>
              </a:rPr>
              <a:t>Applicable AENGLC </a:t>
            </a:r>
            <a:br>
              <a:rPr lang="en-US" sz="1600" b="1" dirty="0">
                <a:latin typeface="Poppins"/>
                <a:cs typeface="Poppins"/>
              </a:rPr>
            </a:br>
            <a:r>
              <a:rPr lang="en-US" sz="1600" b="1" dirty="0">
                <a:latin typeface="Poppins"/>
                <a:cs typeface="Poppins"/>
              </a:rPr>
              <a:t>municipalities include:</a:t>
            </a:r>
            <a:endParaRPr lang="en-US" sz="1600" dirty="0">
              <a:latin typeface="Poppins"/>
              <a:cs typeface="Poppins"/>
            </a:endParaRPr>
          </a:p>
          <a:p>
            <a:pPr algn="ctr"/>
            <a:r>
              <a:rPr lang="en-US" sz="1600" dirty="0">
                <a:latin typeface="Poppins"/>
                <a:cs typeface="Poppins"/>
              </a:rPr>
              <a:t>20. Plymouth*</a:t>
            </a:r>
          </a:p>
          <a:p>
            <a:pPr algn="ctr"/>
            <a:r>
              <a:rPr lang="en-US" sz="1600" dirty="0">
                <a:latin typeface="Poppins"/>
                <a:cs typeface="Poppins"/>
              </a:rPr>
              <a:t>19. Brooklyn</a:t>
            </a:r>
          </a:p>
          <a:p>
            <a:pPr algn="ctr"/>
            <a:r>
              <a:rPr lang="en-US" sz="1600" dirty="0">
                <a:latin typeface="Poppins"/>
                <a:cs typeface="Poppins"/>
              </a:rPr>
              <a:t>18. Sterling</a:t>
            </a:r>
          </a:p>
          <a:p>
            <a:pPr algn="ctr"/>
            <a:r>
              <a:rPr lang="en-US" sz="1600" dirty="0">
                <a:latin typeface="Poppins"/>
                <a:cs typeface="Poppins"/>
              </a:rPr>
              <a:t>17. Bristol*</a:t>
            </a:r>
          </a:p>
          <a:p>
            <a:pPr algn="ctr"/>
            <a:r>
              <a:rPr lang="en-US" sz="1600" dirty="0">
                <a:latin typeface="Poppins"/>
                <a:cs typeface="Poppins"/>
              </a:rPr>
              <a:t>16. Plainfield</a:t>
            </a:r>
          </a:p>
          <a:p>
            <a:pPr algn="ctr"/>
            <a:r>
              <a:rPr lang="en-US" sz="1600" dirty="0">
                <a:latin typeface="Poppins"/>
                <a:cs typeface="Poppins"/>
              </a:rPr>
              <a:t>15. Torrington</a:t>
            </a:r>
          </a:p>
          <a:p>
            <a:pPr algn="ctr"/>
            <a:r>
              <a:rPr lang="en-US" sz="1600" dirty="0">
                <a:latin typeface="Poppins"/>
                <a:cs typeface="Poppins"/>
              </a:rPr>
              <a:t>14.Ansonia*</a:t>
            </a:r>
          </a:p>
          <a:p>
            <a:pPr algn="ctr"/>
            <a:r>
              <a:rPr lang="en-US" sz="1600" dirty="0">
                <a:latin typeface="Poppins"/>
                <a:cs typeface="Poppins"/>
              </a:rPr>
              <a:t>13. Sprague</a:t>
            </a:r>
          </a:p>
          <a:p>
            <a:pPr algn="ctr"/>
            <a:r>
              <a:rPr lang="en-US" sz="1600" dirty="0">
                <a:latin typeface="Poppins"/>
                <a:cs typeface="Poppins"/>
              </a:rPr>
              <a:t>12. Naugatuck*</a:t>
            </a:r>
          </a:p>
          <a:p>
            <a:pPr algn="ctr"/>
            <a:r>
              <a:rPr lang="en-US" sz="1600" dirty="0">
                <a:latin typeface="Poppins"/>
                <a:cs typeface="Poppins"/>
              </a:rPr>
              <a:t>11. New London</a:t>
            </a:r>
          </a:p>
          <a:p>
            <a:pPr algn="ctr"/>
            <a:r>
              <a:rPr lang="en-US" sz="1600" dirty="0">
                <a:latin typeface="Poppins"/>
                <a:cs typeface="Poppins"/>
              </a:rPr>
              <a:t>10. Meriden</a:t>
            </a:r>
          </a:p>
          <a:p>
            <a:pPr algn="ctr"/>
            <a:r>
              <a:rPr lang="en-US" sz="1600" dirty="0">
                <a:latin typeface="Poppins"/>
                <a:cs typeface="Poppins"/>
              </a:rPr>
              <a:t>9. West Haven*</a:t>
            </a:r>
          </a:p>
          <a:p>
            <a:pPr algn="ctr"/>
            <a:r>
              <a:rPr lang="en-US" sz="1600" dirty="0">
                <a:latin typeface="Poppins"/>
                <a:cs typeface="Poppins"/>
              </a:rPr>
              <a:t>8. New Haven*</a:t>
            </a:r>
          </a:p>
          <a:p>
            <a:pPr algn="ctr"/>
            <a:r>
              <a:rPr lang="en-US" sz="1600" dirty="0">
                <a:latin typeface="Poppins"/>
                <a:cs typeface="Poppins"/>
              </a:rPr>
              <a:t>7.Norwich</a:t>
            </a:r>
          </a:p>
          <a:p>
            <a:pPr algn="ctr"/>
            <a:r>
              <a:rPr lang="en-US" sz="1600" dirty="0">
                <a:highlight>
                  <a:srgbClr val="FFFF00"/>
                </a:highlight>
                <a:latin typeface="Poppins"/>
                <a:cs typeface="Poppins"/>
              </a:rPr>
              <a:t>6. East Hartford</a:t>
            </a:r>
          </a:p>
          <a:p>
            <a:pPr algn="ctr"/>
            <a:r>
              <a:rPr lang="en-US" sz="1600" dirty="0">
                <a:latin typeface="Poppins"/>
                <a:cs typeface="Poppins"/>
              </a:rPr>
              <a:t>5. Bridgeport*</a:t>
            </a:r>
          </a:p>
          <a:p>
            <a:pPr algn="ctr"/>
            <a:r>
              <a:rPr lang="en-US" sz="1600" dirty="0">
                <a:latin typeface="Poppins"/>
                <a:cs typeface="Poppins"/>
              </a:rPr>
              <a:t>4. Waterbury*</a:t>
            </a:r>
          </a:p>
          <a:p>
            <a:pPr algn="ctr"/>
            <a:r>
              <a:rPr lang="en-US" sz="1600" dirty="0">
                <a:latin typeface="Poppins"/>
                <a:cs typeface="Poppins"/>
              </a:rPr>
              <a:t>3. Windham</a:t>
            </a:r>
          </a:p>
          <a:p>
            <a:pPr algn="ctr"/>
            <a:r>
              <a:rPr lang="en-US" sz="1600" dirty="0">
                <a:highlight>
                  <a:srgbClr val="FFFF00"/>
                </a:highlight>
                <a:latin typeface="Poppins"/>
                <a:cs typeface="Poppins"/>
              </a:rPr>
              <a:t>2. New Britian</a:t>
            </a:r>
          </a:p>
          <a:p>
            <a:pPr algn="ctr"/>
            <a:r>
              <a:rPr lang="en-US" sz="1600" dirty="0">
                <a:highlight>
                  <a:srgbClr val="FFFF00"/>
                </a:highlight>
                <a:latin typeface="Poppins"/>
                <a:cs typeface="Poppins"/>
              </a:rPr>
              <a:t>1. Hartford</a:t>
            </a:r>
          </a:p>
          <a:p>
            <a:r>
              <a:rPr lang="en-US" sz="1200" dirty="0">
                <a:latin typeface="Poppins"/>
                <a:cs typeface="Poppins"/>
              </a:rPr>
              <a:t>* indicates municipalities who will need to look at the 2028 AENGLC List. </a:t>
            </a:r>
          </a:p>
        </p:txBody>
      </p:sp>
    </p:spTree>
    <p:extLst>
      <p:ext uri="{BB962C8B-B14F-4D97-AF65-F5344CB8AC3E}">
        <p14:creationId xmlns:p14="http://schemas.microsoft.com/office/powerpoint/2010/main" val="2478931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90E44-6C5F-53A6-A582-B8D2FF9A9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06630-720E-89F6-AEF1-D1B187E9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FE86EC-B773-5B61-2801-0E9EB88C2386}"/>
              </a:ext>
            </a:extLst>
          </p:cNvPr>
          <p:cNvSpPr txBox="1"/>
          <p:nvPr/>
        </p:nvSpPr>
        <p:spPr>
          <a:xfrm>
            <a:off x="545652" y="1228682"/>
            <a:ext cx="11082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Unlocking the Funding</a:t>
            </a:r>
          </a:p>
        </p:txBody>
      </p:sp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E0B696BA-51CA-E197-50DE-D57DA39E12B5}"/>
              </a:ext>
            </a:extLst>
          </p:cNvPr>
          <p:cNvSpPr/>
          <p:nvPr/>
        </p:nvSpPr>
        <p:spPr>
          <a:xfrm>
            <a:off x="5780434" y="1450839"/>
            <a:ext cx="1324995" cy="323648"/>
          </a:xfrm>
          <a:prstGeom prst="ribbon2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193A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BE1F70-4CFC-3CC7-53A7-0DB535986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95390"/>
              </p:ext>
            </p:extLst>
          </p:nvPr>
        </p:nvGraphicFramePr>
        <p:xfrm>
          <a:off x="564107" y="1858626"/>
          <a:ext cx="11082241" cy="28664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86154">
                  <a:extLst>
                    <a:ext uri="{9D8B030D-6E8A-4147-A177-3AD203B41FA5}">
                      <a16:colId xmlns:a16="http://schemas.microsoft.com/office/drawing/2014/main" val="1892898124"/>
                    </a:ext>
                  </a:extLst>
                </a:gridCol>
                <a:gridCol w="2216311">
                  <a:extLst>
                    <a:ext uri="{9D8B030D-6E8A-4147-A177-3AD203B41FA5}">
                      <a16:colId xmlns:a16="http://schemas.microsoft.com/office/drawing/2014/main" val="2156407552"/>
                    </a:ext>
                  </a:extLst>
                </a:gridCol>
                <a:gridCol w="2067279">
                  <a:extLst>
                    <a:ext uri="{9D8B030D-6E8A-4147-A177-3AD203B41FA5}">
                      <a16:colId xmlns:a16="http://schemas.microsoft.com/office/drawing/2014/main" val="3239490540"/>
                    </a:ext>
                  </a:extLst>
                </a:gridCol>
                <a:gridCol w="2112497">
                  <a:extLst>
                    <a:ext uri="{9D8B030D-6E8A-4147-A177-3AD203B41FA5}">
                      <a16:colId xmlns:a16="http://schemas.microsoft.com/office/drawing/2014/main" val="1752582537"/>
                    </a:ext>
                  </a:extLst>
                </a:gridCol>
              </a:tblGrid>
              <a:tr h="37006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0015" marR="90015" marT="45009" marB="45009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Housing Growth Program</a:t>
                      </a:r>
                    </a:p>
                    <a:p>
                      <a:pPr algn="ctr"/>
                      <a:r>
                        <a:rPr lang="en-US" sz="1800" dirty="0"/>
                        <a:t>(Sec. 15)</a:t>
                      </a:r>
                    </a:p>
                  </a:txBody>
                  <a:tcPr marL="90015" marR="90015" marT="45009" marB="45009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School Construction Reimbursement</a:t>
                      </a:r>
                    </a:p>
                    <a:p>
                      <a:pPr algn="ctr"/>
                      <a:r>
                        <a:rPr lang="en-US" sz="1800" dirty="0"/>
                        <a:t>(Sec. 46)</a:t>
                      </a:r>
                    </a:p>
                  </a:txBody>
                  <a:tcPr marL="90015" marR="90015" marT="45009" marB="45009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Water Quality Project Loans</a:t>
                      </a:r>
                    </a:p>
                    <a:p>
                      <a:pPr algn="ctr"/>
                      <a:r>
                        <a:rPr lang="en-US" sz="1800" dirty="0"/>
                        <a:t>(Sec. 47)</a:t>
                      </a:r>
                    </a:p>
                  </a:txBody>
                  <a:tcPr marL="90015" marR="90015" marT="45009" marB="45009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72395"/>
                  </a:ext>
                </a:extLst>
              </a:tr>
              <a:tr h="445464">
                <a:tc>
                  <a:txBody>
                    <a:bodyPr/>
                    <a:lstStyle/>
                    <a:p>
                      <a:r>
                        <a:rPr lang="en-US" sz="1800" dirty="0"/>
                        <a:t>Housing Growth Plan</a:t>
                      </a:r>
                    </a:p>
                  </a:txBody>
                  <a:tcPr marL="90015" marR="90015" marT="45009" marB="45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●</a:t>
                      </a:r>
                    </a:p>
                  </a:txBody>
                  <a:tcPr marL="90015" marR="90015" marT="45009" marB="450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○</a:t>
                      </a:r>
                    </a:p>
                  </a:txBody>
                  <a:tcPr marL="90015" marR="90015" marT="45009" marB="450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○</a:t>
                      </a:r>
                    </a:p>
                  </a:txBody>
                  <a:tcPr marL="90015" marR="90015" marT="45009" marB="45009"/>
                </a:tc>
                <a:extLst>
                  <a:ext uri="{0D108BD9-81ED-4DB2-BD59-A6C34878D82A}">
                    <a16:rowId xmlns:a16="http://schemas.microsoft.com/office/drawing/2014/main" val="78541266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sz="1800"/>
                        <a:t>TOC Transit-Oriented District</a:t>
                      </a:r>
                    </a:p>
                  </a:txBody>
                  <a:tcPr marL="90015" marR="90015" marT="45009" marB="450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○</a:t>
                      </a:r>
                    </a:p>
                  </a:txBody>
                  <a:tcPr marL="90015" marR="90015" marT="45009" marB="450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○</a:t>
                      </a:r>
                    </a:p>
                  </a:txBody>
                  <a:tcPr marL="90015" marR="90015" marT="45009" marB="450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○</a:t>
                      </a:r>
                    </a:p>
                  </a:txBody>
                  <a:tcPr marL="90015" marR="90015" marT="45009" marB="45009"/>
                </a:tc>
                <a:extLst>
                  <a:ext uri="{0D108BD9-81ED-4DB2-BD59-A6C34878D82A}">
                    <a16:rowId xmlns:a16="http://schemas.microsoft.com/office/drawing/2014/main" val="202047193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sz="1800"/>
                        <a:t>CMDA Development District</a:t>
                      </a:r>
                    </a:p>
                  </a:txBody>
                  <a:tcPr marL="90015" marR="90015" marT="45009" marB="4500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○</a:t>
                      </a:r>
                    </a:p>
                  </a:txBody>
                  <a:tcPr marL="90015" marR="90015" marT="45009" marB="450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○</a:t>
                      </a:r>
                    </a:p>
                  </a:txBody>
                  <a:tcPr marL="90015" marR="90015" marT="45009" marB="450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○</a:t>
                      </a:r>
                    </a:p>
                  </a:txBody>
                  <a:tcPr marL="90015" marR="90015" marT="45009" marB="45009"/>
                </a:tc>
                <a:extLst>
                  <a:ext uri="{0D108BD9-81ED-4DB2-BD59-A6C34878D82A}">
                    <a16:rowId xmlns:a16="http://schemas.microsoft.com/office/drawing/2014/main" val="340495279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800" dirty="0"/>
                        <a:t>Additional Criteria TBD</a:t>
                      </a:r>
                    </a:p>
                  </a:txBody>
                  <a:tcPr marL="90015" marR="90015" marT="45009" marB="4500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○</a:t>
                      </a:r>
                    </a:p>
                  </a:txBody>
                  <a:tcPr marL="90015" marR="90015" marT="45009" marB="4500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90015" marR="90015" marT="45009" marB="4500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0015" marR="90015" marT="45009" marB="45009"/>
                </a:tc>
                <a:extLst>
                  <a:ext uri="{0D108BD9-81ED-4DB2-BD59-A6C34878D82A}">
                    <a16:rowId xmlns:a16="http://schemas.microsoft.com/office/drawing/2014/main" val="266024179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BF9839-E43D-D73A-B556-873CF6E68EEF}"/>
              </a:ext>
            </a:extLst>
          </p:cNvPr>
          <p:cNvSpPr txBox="1"/>
          <p:nvPr/>
        </p:nvSpPr>
        <p:spPr>
          <a:xfrm>
            <a:off x="564107" y="4898349"/>
            <a:ext cx="2902817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● = Requirement “Yes, AND”</a:t>
            </a:r>
          </a:p>
          <a:p>
            <a:r>
              <a:rPr lang="en-US" sz="1400" dirty="0"/>
              <a:t>○ = Requirement “Yes, OR”  </a:t>
            </a:r>
          </a:p>
          <a:p>
            <a:endParaRPr lang="en-US" sz="1350" dirty="0"/>
          </a:p>
        </p:txBody>
      </p:sp>
      <p:sp>
        <p:nvSpPr>
          <p:cNvPr id="8" name="Ribbon: Tilted Up 7">
            <a:extLst>
              <a:ext uri="{FF2B5EF4-FFF2-40B4-BE49-F238E27FC236}">
                <a16:creationId xmlns:a16="http://schemas.microsoft.com/office/drawing/2014/main" id="{73294FE1-7A90-B7CB-AB18-4923821D3366}"/>
              </a:ext>
            </a:extLst>
          </p:cNvPr>
          <p:cNvSpPr/>
          <p:nvPr/>
        </p:nvSpPr>
        <p:spPr>
          <a:xfrm>
            <a:off x="7856732" y="1450838"/>
            <a:ext cx="1324995" cy="323648"/>
          </a:xfrm>
          <a:prstGeom prst="ribbon2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193A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2026</a:t>
            </a:r>
          </a:p>
        </p:txBody>
      </p:sp>
      <p:sp>
        <p:nvSpPr>
          <p:cNvPr id="9" name="Ribbon: Tilted Up 8">
            <a:extLst>
              <a:ext uri="{FF2B5EF4-FFF2-40B4-BE49-F238E27FC236}">
                <a16:creationId xmlns:a16="http://schemas.microsoft.com/office/drawing/2014/main" id="{AAC94FF2-D629-6063-80F7-3C6061BB3E02}"/>
              </a:ext>
            </a:extLst>
          </p:cNvPr>
          <p:cNvSpPr/>
          <p:nvPr/>
        </p:nvSpPr>
        <p:spPr>
          <a:xfrm>
            <a:off x="9933031" y="1450839"/>
            <a:ext cx="1324995" cy="323648"/>
          </a:xfrm>
          <a:prstGeom prst="ribbon2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193A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2028</a:t>
            </a:r>
          </a:p>
        </p:txBody>
      </p:sp>
    </p:spTree>
    <p:extLst>
      <p:ext uri="{BB962C8B-B14F-4D97-AF65-F5344CB8AC3E}">
        <p14:creationId xmlns:p14="http://schemas.microsoft.com/office/powerpoint/2010/main" val="32177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F5AB7-497B-A07C-7771-ACB2E0F06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1404E-ED7D-B033-D74B-AE0D59CB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EFCF1A-5F9D-2FDB-9938-FCD5A15A3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38799"/>
              </p:ext>
            </p:extLst>
          </p:nvPr>
        </p:nvGraphicFramePr>
        <p:xfrm>
          <a:off x="0" y="1794388"/>
          <a:ext cx="12192000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83407535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3750989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4977530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72066674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847470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Early Actions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July 2026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2027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2028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2029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51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Zoning Changes:</a:t>
                      </a:r>
                    </a:p>
                    <a:p>
                      <a:pPr algn="ctr"/>
                      <a:r>
                        <a:rPr lang="en-US" sz="1600" i="1" dirty="0"/>
                        <a:t>ADUs in TOD</a:t>
                      </a:r>
                    </a:p>
                    <a:p>
                      <a:pPr algn="ctr"/>
                      <a:r>
                        <a:rPr lang="en-US" sz="1600" i="1" dirty="0"/>
                        <a:t>Hostile Architecture</a:t>
                      </a:r>
                    </a:p>
                    <a:p>
                      <a:pPr algn="ctr"/>
                      <a:r>
                        <a:rPr lang="en-US" sz="1600" i="1" dirty="0"/>
                        <a:t>Protest Petitions</a:t>
                      </a:r>
                    </a:p>
                    <a:p>
                      <a:pPr algn="ctr"/>
                      <a:r>
                        <a:rPr lang="en-US" sz="1600" i="1" dirty="0"/>
                        <a:t>Fee In-Lieu of Parking</a:t>
                      </a:r>
                    </a:p>
                    <a:p>
                      <a:pPr algn="ctr"/>
                      <a:r>
                        <a:rPr lang="en-US" sz="1600" i="1" dirty="0"/>
                        <a:t>Summary Review</a:t>
                      </a:r>
                    </a:p>
                    <a:p>
                      <a:pPr algn="ctr"/>
                      <a:r>
                        <a:rPr lang="en-US" sz="1600" i="1" dirty="0"/>
                        <a:t>TOCs (optional)</a:t>
                      </a:r>
                    </a:p>
                    <a:p>
                      <a:pPr algn="ctr"/>
                      <a:r>
                        <a:rPr lang="en-US" sz="1600" i="1" dirty="0"/>
                        <a:t>PHDZs (optional)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Zoning Changes: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Parking Minimums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Parking Exceptions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TC Middle Housing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Manufactured Homes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Opt-In or Out of Regional Housing Growth Plan (Sec. 5)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Housing Growth Plans Due (1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Group – July)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Housing Growth Plans Due (2</a:t>
                      </a:r>
                      <a:r>
                        <a:rPr lang="en-US" baseline="30000"/>
                        <a:t>nd</a:t>
                      </a:r>
                      <a:r>
                        <a:rPr lang="en-US"/>
                        <a:t>  Group - July)</a:t>
                      </a:r>
                    </a:p>
                    <a:p>
                      <a:pPr algn="ctr"/>
                      <a:endParaRPr lang="en-US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64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OPM Guidance</a:t>
                      </a:r>
                    </a:p>
                    <a:p>
                      <a:pPr algn="ctr"/>
                      <a:r>
                        <a:rPr lang="en-US" b="0" dirty="0"/>
                        <a:t>(March)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OPM land inventory tools </a:t>
                      </a:r>
                      <a:r>
                        <a:rPr lang="en-US" b="0" dirty="0"/>
                        <a:t>(July)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OPM Regional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Targets</a:t>
                      </a:r>
                      <a:r>
                        <a:rPr lang="en-US" dirty="0"/>
                        <a:t> (December 2026)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Housing Growth Program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9015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719236-D575-419A-7AC1-94E666B9F55C}"/>
              </a:ext>
            </a:extLst>
          </p:cNvPr>
          <p:cNvSpPr txBox="1"/>
          <p:nvPr/>
        </p:nvSpPr>
        <p:spPr>
          <a:xfrm>
            <a:off x="545652" y="1228682"/>
            <a:ext cx="11082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Timing is Everything…</a:t>
            </a:r>
          </a:p>
        </p:txBody>
      </p:sp>
    </p:spTree>
    <p:extLst>
      <p:ext uri="{BB962C8B-B14F-4D97-AF65-F5344CB8AC3E}">
        <p14:creationId xmlns:p14="http://schemas.microsoft.com/office/powerpoint/2010/main" val="3982915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7F33C-CBB0-56E0-C8CF-892A50E67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304087-271B-7D11-2148-F70C28D408F7}"/>
              </a:ext>
            </a:extLst>
          </p:cNvPr>
          <p:cNvSpPr/>
          <p:nvPr/>
        </p:nvSpPr>
        <p:spPr>
          <a:xfrm>
            <a:off x="111969" y="774699"/>
            <a:ext cx="7616433" cy="5511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63772-558D-E467-C3BA-41A8EC379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656" y="876300"/>
            <a:ext cx="7249887" cy="1164429"/>
          </a:xfrm>
        </p:spPr>
        <p:txBody>
          <a:bodyPr/>
          <a:lstStyle/>
          <a:p>
            <a:r>
              <a:rPr lang="en-US" b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What’s Next?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AD2BB-271F-22B0-2F93-A778FCD97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396" y="2238660"/>
            <a:ext cx="6904419" cy="384464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CTCOG Summary Document &amp; Deliverables -----------</a:t>
            </a:r>
            <a:r>
              <a:rPr lang="en-US" sz="18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</a:t>
            </a:r>
            <a:endParaRPr lang="en-US" sz="18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CRCOG Middle Housing Technical Assistance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SN Villalba, Housing Planner Starting March 23</a:t>
            </a:r>
            <a:r>
              <a:rPr lang="en-US" sz="1800" baseline="30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rd</a:t>
            </a:r>
            <a:r>
              <a:rPr lang="en-US" sz="18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!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Additional thematic webinars and workshops! - TBD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FACFE3-5C01-895B-54EF-D4F6C8792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92" y="774699"/>
            <a:ext cx="4261438" cy="55118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09D5E-41BD-06B4-C689-9302BC05F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93" y="4372878"/>
            <a:ext cx="1812022" cy="181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87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708B6-B2EE-F64F-7F08-F35F20E94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2ECB46-2676-69C5-F009-7B2D094E7B60}"/>
              </a:ext>
            </a:extLst>
          </p:cNvPr>
          <p:cNvSpPr/>
          <p:nvPr/>
        </p:nvSpPr>
        <p:spPr>
          <a:xfrm>
            <a:off x="3603172" y="1545772"/>
            <a:ext cx="5295731" cy="31770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1BD200-F503-3950-72B0-2F104253C141}"/>
              </a:ext>
            </a:extLst>
          </p:cNvPr>
          <p:cNvSpPr txBox="1">
            <a:spLocks/>
          </p:cNvSpPr>
          <p:nvPr/>
        </p:nvSpPr>
        <p:spPr>
          <a:xfrm>
            <a:off x="4649980" y="1917700"/>
            <a:ext cx="3296557" cy="2120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&amp;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2C1ACD-DF08-431B-C5B2-B4983378A0F7}"/>
              </a:ext>
            </a:extLst>
          </p:cNvPr>
          <p:cNvSpPr txBox="1">
            <a:spLocks/>
          </p:cNvSpPr>
          <p:nvPr/>
        </p:nvSpPr>
        <p:spPr>
          <a:xfrm>
            <a:off x="4600994" y="2387600"/>
            <a:ext cx="3296557" cy="1651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  A</a:t>
            </a:r>
          </a:p>
        </p:txBody>
      </p:sp>
    </p:spTree>
    <p:extLst>
      <p:ext uri="{BB962C8B-B14F-4D97-AF65-F5344CB8AC3E}">
        <p14:creationId xmlns:p14="http://schemas.microsoft.com/office/powerpoint/2010/main" val="20627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F995B-92FC-A3AB-BE9B-BE042114D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083F3-3A89-66C0-E841-82DDB01C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52A69-3E8D-9FF9-295E-9149F1097A21}"/>
              </a:ext>
            </a:extLst>
          </p:cNvPr>
          <p:cNvSpPr txBox="1"/>
          <p:nvPr/>
        </p:nvSpPr>
        <p:spPr>
          <a:xfrm>
            <a:off x="545652" y="1228682"/>
            <a:ext cx="101223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Section 48 | </a:t>
            </a:r>
            <a:r>
              <a:rPr lang="en-US" sz="2400" dirty="0"/>
              <a:t>DOH Developed Housing Projects</a:t>
            </a:r>
          </a:p>
          <a:p>
            <a:endParaRPr lang="en-US" dirty="0"/>
          </a:p>
          <a:p>
            <a:pPr fontAlgn="base"/>
            <a:r>
              <a:rPr lang="en-US" dirty="0"/>
              <a:t>Enables the Commissioner of the Department of Housing (DOH) to develop a housing project on state-owned land and can sell, lease or manage such project or units under specific conditions.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Before developing, a report must be submitted to the Council on Housing Development regarding identification of suitable property, consistency with Housing Growth Plans, and additional criteria.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If project is sold or leased, right of first refusal to eligible Housing Authority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1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33DF6-09F0-5F45-A98B-AB3D7FEC2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D900-4A0D-8FBD-B07F-64004D6F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E37F96-8DAC-E563-2040-82BEA651F125}"/>
              </a:ext>
            </a:extLst>
          </p:cNvPr>
          <p:cNvSpPr txBox="1"/>
          <p:nvPr/>
        </p:nvSpPr>
        <p:spPr>
          <a:xfrm>
            <a:off x="545652" y="1228682"/>
            <a:ext cx="97140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Two Studies Commissioned:</a:t>
            </a:r>
          </a:p>
          <a:p>
            <a:endParaRPr lang="en-US" b="1" dirty="0"/>
          </a:p>
          <a:p>
            <a:r>
              <a:rPr lang="en-US" b="1" dirty="0"/>
              <a:t>Section 33 | </a:t>
            </a:r>
            <a:r>
              <a:rPr lang="en-US" dirty="0"/>
              <a:t>State-wide Wastewater Capacity Study </a:t>
            </a:r>
          </a:p>
          <a:p>
            <a:r>
              <a:rPr lang="en-US" dirty="0"/>
              <a:t>OPM to evaluate capacity, flows, physical conditions, compliance, and vulnerabilities; identify areas underserved and existing capacity limitation; make recommendations for investment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Due July 1, 2026</a:t>
            </a:r>
          </a:p>
          <a:p>
            <a:endParaRPr lang="en-US" b="1" dirty="0"/>
          </a:p>
          <a:p>
            <a:r>
              <a:rPr lang="en-US" b="1" dirty="0"/>
              <a:t>Section 42 | </a:t>
            </a:r>
            <a:r>
              <a:rPr lang="en-US" dirty="0"/>
              <a:t>8-30g Threshold Study</a:t>
            </a:r>
          </a:p>
          <a:p>
            <a:r>
              <a:rPr lang="en-US" dirty="0"/>
              <a:t>Majority Leaders’ Roundtable to review issues and benefits of changing the exemption threshold from a percentage to a flat numerical value or an alternative model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Published February 2026: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Study Results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9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44F3AA-ACFC-09AB-6636-8E5B75BF7C2F}"/>
              </a:ext>
            </a:extLst>
          </p:cNvPr>
          <p:cNvSpPr/>
          <p:nvPr/>
        </p:nvSpPr>
        <p:spPr>
          <a:xfrm>
            <a:off x="0" y="924560"/>
            <a:ext cx="12192000" cy="45415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7C5E3-766F-6262-6C20-BEBC1D0B85E3}"/>
              </a:ext>
            </a:extLst>
          </p:cNvPr>
          <p:cNvSpPr txBox="1">
            <a:spLocks/>
          </p:cNvSpPr>
          <p:nvPr/>
        </p:nvSpPr>
        <p:spPr>
          <a:xfrm>
            <a:off x="360726" y="1243342"/>
            <a:ext cx="11831273" cy="3932665"/>
          </a:xfrm>
          <a:prstGeom prst="rect">
            <a:avLst/>
          </a:prstGeom>
        </p:spPr>
        <p:txBody>
          <a:bodyPr numCol="3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Early Actions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(effective Jan. 1, 2026)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Protest Petitions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Hostile Architecture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PHDZs (optional)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TOCs (optional)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ADUs in TOD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193AA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2" descr="What's Behind the Uptick in Hostile Architecture? | Architectural Digest">
            <a:extLst>
              <a:ext uri="{FF2B5EF4-FFF2-40B4-BE49-F238E27FC236}">
                <a16:creationId xmlns:a16="http://schemas.microsoft.com/office/drawing/2014/main" id="{213F14A3-1DF9-28F8-3527-7F7EFF511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81" y="924560"/>
            <a:ext cx="4541520" cy="4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44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C1909-54BE-777C-054C-43FC5E12E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B0C0E1-40A0-072C-7F13-ADAD7BA1DADE}"/>
              </a:ext>
            </a:extLst>
          </p:cNvPr>
          <p:cNvSpPr/>
          <p:nvPr/>
        </p:nvSpPr>
        <p:spPr>
          <a:xfrm>
            <a:off x="3095895" y="4159123"/>
            <a:ext cx="5991499" cy="1541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2BDFB9-0D44-2668-6206-903CE353BE4F}"/>
              </a:ext>
            </a:extLst>
          </p:cNvPr>
          <p:cNvSpPr/>
          <p:nvPr/>
        </p:nvSpPr>
        <p:spPr>
          <a:xfrm>
            <a:off x="3100250" y="2211977"/>
            <a:ext cx="5991499" cy="15414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3425F-018B-235C-47FE-F1C93FD2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BD6BB-69CD-7E58-6B38-64384107C104}"/>
              </a:ext>
            </a:extLst>
          </p:cNvPr>
          <p:cNvSpPr txBox="1"/>
          <p:nvPr/>
        </p:nvSpPr>
        <p:spPr>
          <a:xfrm>
            <a:off x="545652" y="1228682"/>
            <a:ext cx="11005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Section 24 | </a:t>
            </a:r>
            <a:r>
              <a:rPr lang="en-US" sz="2400"/>
              <a:t>Protest Petitions</a:t>
            </a:r>
          </a:p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5945B5-A2C9-8613-E398-58E762AFB998}"/>
              </a:ext>
            </a:extLst>
          </p:cNvPr>
          <p:cNvCxnSpPr/>
          <p:nvPr/>
        </p:nvCxnSpPr>
        <p:spPr>
          <a:xfrm>
            <a:off x="1928948" y="3971108"/>
            <a:ext cx="805542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rrow: Down 6">
            <a:extLst>
              <a:ext uri="{FF2B5EF4-FFF2-40B4-BE49-F238E27FC236}">
                <a16:creationId xmlns:a16="http://schemas.microsoft.com/office/drawing/2014/main" id="{F6FF14C7-B64E-8378-B56A-BC018A02DB67}"/>
              </a:ext>
            </a:extLst>
          </p:cNvPr>
          <p:cNvSpPr/>
          <p:nvPr/>
        </p:nvSpPr>
        <p:spPr>
          <a:xfrm rot="10800000">
            <a:off x="2447109" y="2211977"/>
            <a:ext cx="1306285" cy="1541417"/>
          </a:xfrm>
          <a:prstGeom prst="downArrow">
            <a:avLst/>
          </a:prstGeom>
          <a:solidFill>
            <a:srgbClr val="96B0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90B4E0C-01D2-15E6-0882-8D804031E368}"/>
              </a:ext>
            </a:extLst>
          </p:cNvPr>
          <p:cNvSpPr/>
          <p:nvPr/>
        </p:nvSpPr>
        <p:spPr>
          <a:xfrm>
            <a:off x="2447108" y="4159135"/>
            <a:ext cx="1306285" cy="154141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0F16D-0095-68C8-107A-E09F7FB0367C}"/>
              </a:ext>
            </a:extLst>
          </p:cNvPr>
          <p:cNvSpPr txBox="1"/>
          <p:nvPr/>
        </p:nvSpPr>
        <p:spPr>
          <a:xfrm>
            <a:off x="3928932" y="2659514"/>
            <a:ext cx="4987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Increased necessary amount of land and/or lots owned by protest petitioners from 20% to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D5FB6-E817-9E0A-5F8D-712F432C904A}"/>
              </a:ext>
            </a:extLst>
          </p:cNvPr>
          <p:cNvSpPr txBox="1"/>
          <p:nvPr/>
        </p:nvSpPr>
        <p:spPr>
          <a:xfrm>
            <a:off x="3928932" y="4606660"/>
            <a:ext cx="4987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Lowered threshold for commission to overrule petition from 2/3 majority to simple majority</a:t>
            </a:r>
          </a:p>
        </p:txBody>
      </p:sp>
    </p:spTree>
    <p:extLst>
      <p:ext uri="{BB962C8B-B14F-4D97-AF65-F5344CB8AC3E}">
        <p14:creationId xmlns:p14="http://schemas.microsoft.com/office/powerpoint/2010/main" val="184350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BBC8D-1103-39CC-13CE-E748D1E26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7C6C-4237-BF83-0A3C-B81F56A3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2FF2DF-A7B2-D376-936B-3D2B9899FC50}"/>
              </a:ext>
            </a:extLst>
          </p:cNvPr>
          <p:cNvSpPr txBox="1"/>
          <p:nvPr/>
        </p:nvSpPr>
        <p:spPr>
          <a:xfrm>
            <a:off x="545652" y="1228682"/>
            <a:ext cx="10015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Section 26 | </a:t>
            </a:r>
            <a:r>
              <a:rPr lang="en-US" sz="2400"/>
              <a:t>Hostile Architecture</a:t>
            </a:r>
          </a:p>
          <a:p>
            <a:r>
              <a:rPr lang="en-US"/>
              <a:t>Prohibits municipalities from installing or constructing Hostile Architecture in/on any publicly accessible municipal building or property</a:t>
            </a:r>
          </a:p>
          <a:p>
            <a:endParaRPr lang="en-US"/>
          </a:p>
          <a:p>
            <a:r>
              <a:rPr lang="en-US"/>
              <a:t>Effective January 1, 2026</a:t>
            </a:r>
          </a:p>
          <a:p>
            <a:endParaRPr lang="en-US"/>
          </a:p>
          <a:p>
            <a:r>
              <a:rPr lang="en-US"/>
              <a:t>If municipality receives a complaint, it must be removed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C85B05-D25C-60F8-0FD2-2E7015566CBA}"/>
              </a:ext>
            </a:extLst>
          </p:cNvPr>
          <p:cNvSpPr txBox="1"/>
          <p:nvPr/>
        </p:nvSpPr>
        <p:spPr>
          <a:xfrm>
            <a:off x="5599611" y="3713884"/>
            <a:ext cx="6592389" cy="150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Hostile Architecture is any building or structure that is designed or intended primarily for the purpose of preventing a person experiencing homelessness from sitting or lying in the building or on the structure at street level.</a:t>
            </a:r>
          </a:p>
          <a:p>
            <a:pPr algn="ctr"/>
            <a:endParaRPr lang="en-US" sz="1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ABD13-4A8A-DEC3-314B-AA57EE74603C}"/>
              </a:ext>
            </a:extLst>
          </p:cNvPr>
          <p:cNvSpPr txBox="1"/>
          <p:nvPr/>
        </p:nvSpPr>
        <p:spPr>
          <a:xfrm>
            <a:off x="5599610" y="5388964"/>
            <a:ext cx="659238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000" i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i="1">
                <a:solidFill>
                  <a:schemeClr val="accent2">
                    <a:lumMod val="75000"/>
                  </a:schemeClr>
                </a:solidFill>
              </a:rPr>
              <a:t> Does not include design elements intended to prevent individuals from skateboarding or rollerblading.</a:t>
            </a:r>
          </a:p>
          <a:p>
            <a:pPr algn="ctr"/>
            <a:endParaRPr lang="en-US" sz="1000" i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What's Behind the Uptick in Hostile Architecture? | Architectural Digest">
            <a:extLst>
              <a:ext uri="{FF2B5EF4-FFF2-40B4-BE49-F238E27FC236}">
                <a16:creationId xmlns:a16="http://schemas.microsoft.com/office/drawing/2014/main" id="{96F8F783-4067-D931-2A65-29BBDAE8C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05" y="3713884"/>
            <a:ext cx="2629187" cy="26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rstanding Hostile Architecture: The Cause and Effect of Restricting  Public Space | The Neighborhood Design Center">
            <a:extLst>
              <a:ext uri="{FF2B5EF4-FFF2-40B4-BE49-F238E27FC236}">
                <a16:creationId xmlns:a16="http://schemas.microsoft.com/office/drawing/2014/main" id="{F3B3351F-B4A3-648F-6C2C-15A48B9CF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3" r="16318"/>
          <a:stretch>
            <a:fillRect/>
          </a:stretch>
        </p:blipFill>
        <p:spPr bwMode="auto">
          <a:xfrm>
            <a:off x="0" y="3713884"/>
            <a:ext cx="2629188" cy="26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2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C6728-1024-0519-A469-433B6A9B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8771-6A8C-03DC-D03D-8929A5F5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7778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25-1 </a:t>
            </a:r>
            <a:r>
              <a:rPr lang="en-US" sz="2800" dirty="0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| An Act Concerning Housing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189E1B-E7E1-517B-757F-13C0CD93462C}"/>
              </a:ext>
            </a:extLst>
          </p:cNvPr>
          <p:cNvSpPr txBox="1"/>
          <p:nvPr/>
        </p:nvSpPr>
        <p:spPr>
          <a:xfrm>
            <a:off x="545652" y="1228682"/>
            <a:ext cx="11005457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Sections 8-10 </a:t>
            </a:r>
            <a:r>
              <a:rPr lang="en-US" sz="2400" b="1"/>
              <a:t>| </a:t>
            </a:r>
            <a:r>
              <a:rPr lang="en-US" sz="2400" dirty="0"/>
              <a:t>Priority Housing Development Zone (PHDZ)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Definitions (Section 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Process to </a:t>
            </a:r>
            <a:r>
              <a:rPr lang="en-US" i="1"/>
              <a:t>establish </a:t>
            </a:r>
            <a:r>
              <a:rPr lang="en-US" i="1" dirty="0"/>
              <a:t>a PHDZ (Section 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Approval </a:t>
            </a:r>
            <a:r>
              <a:rPr lang="en-US" i="1"/>
              <a:t>process </a:t>
            </a:r>
            <a:r>
              <a:rPr lang="en-US" i="1" dirty="0"/>
              <a:t>for a PHDZ (Section 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It is OPTIONAL to establish a Priority Housing Development Zone. </a:t>
            </a:r>
            <a:r>
              <a:rPr lang="en-US" dirty="0"/>
              <a:t>Approval of a PHDZ </a:t>
            </a:r>
            <a:r>
              <a:rPr lang="en-US"/>
              <a:t>is </a:t>
            </a:r>
            <a:r>
              <a:rPr lang="en-US" dirty="0"/>
              <a:t>issued by </a:t>
            </a:r>
            <a:r>
              <a:rPr lang="en-US"/>
              <a:t>the Department of Housing.</a:t>
            </a:r>
          </a:p>
          <a:p>
            <a:endParaRPr lang="en-US" dirty="0"/>
          </a:p>
          <a:p>
            <a:r>
              <a:rPr lang="en-US" i="1" dirty="0"/>
              <a:t>Some</a:t>
            </a:r>
            <a:r>
              <a:rPr lang="en-US" dirty="0"/>
              <a:t> requirements of the PHDZ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Area of the zone must be at least 10% of the total </a:t>
            </a:r>
            <a:r>
              <a:rPr lang="en-US"/>
              <a:t>Developable Land (§4) </a:t>
            </a:r>
            <a:r>
              <a:rPr lang="en-US" dirty="0"/>
              <a:t>in the municipality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permit “multifamily housing” (3+ units) </a:t>
            </a:r>
            <a:r>
              <a:rPr lang="en-US" b="1" dirty="0"/>
              <a:t>as of right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permit minimum densities subject only to site plan or subdivision approval: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 units/acre of single-family detached,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 units/acre of duplex or townhouse,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10 units/acre of multifamily</a:t>
            </a:r>
            <a:r>
              <a:rPr lang="en-US"/>
              <a:t>.</a:t>
            </a:r>
            <a:endParaRPr lang="en-US" dirty="0"/>
          </a:p>
          <a:p>
            <a:endParaRPr lang="en-US"/>
          </a:p>
          <a:p>
            <a:r>
              <a:rPr lang="en-US" b="1" i="1" dirty="0"/>
              <a:t>Why? </a:t>
            </a:r>
            <a:r>
              <a:rPr lang="en-US" i="1" dirty="0"/>
              <a:t>Establishing a PHDZ is a new process municipalities can use to earn HUE points</a:t>
            </a:r>
            <a:r>
              <a:rPr lang="en-US" i="1"/>
              <a:t>.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B28E9-1A23-7314-F7F2-B0BC34325443}"/>
              </a:ext>
            </a:extLst>
          </p:cNvPr>
          <p:cNvSpPr txBox="1"/>
          <p:nvPr/>
        </p:nvSpPr>
        <p:spPr>
          <a:xfrm>
            <a:off x="9242830" y="5098604"/>
            <a:ext cx="2949170" cy="150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000" i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i="1">
                <a:solidFill>
                  <a:schemeClr val="accent2">
                    <a:lumMod val="75000"/>
                  </a:schemeClr>
                </a:solidFill>
              </a:rPr>
              <a:t>“HUE” = housing unit-equivalent point for purposes of </a:t>
            </a:r>
            <a:br>
              <a:rPr lang="en-US" i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i="1">
                <a:solidFill>
                  <a:schemeClr val="accent2">
                    <a:lumMod val="75000"/>
                  </a:schemeClr>
                </a:solidFill>
              </a:rPr>
              <a:t>CGS Sec.  8-30g</a:t>
            </a:r>
          </a:p>
          <a:p>
            <a:pPr algn="ctr"/>
            <a:endParaRPr lang="en-US" sz="10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5BEB1644-8937-1548-0FEB-F3665A059483}"/>
              </a:ext>
            </a:extLst>
          </p:cNvPr>
          <p:cNvSpPr/>
          <p:nvPr/>
        </p:nvSpPr>
        <p:spPr>
          <a:xfrm>
            <a:off x="9982200" y="407692"/>
            <a:ext cx="2209800" cy="777875"/>
          </a:xfrm>
          <a:prstGeom prst="wav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193A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93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OPTIONAL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7C02FD-A6EC-E20F-4DEE-0A4C42D63F6B}"/>
              </a:ext>
            </a:extLst>
          </p:cNvPr>
          <p:cNvSpPr/>
          <p:nvPr/>
        </p:nvSpPr>
        <p:spPr>
          <a:xfrm flipH="1">
            <a:off x="0" y="1228682"/>
            <a:ext cx="545653" cy="496423"/>
          </a:xfrm>
          <a:prstGeom prst="rect">
            <a:avLst/>
          </a:prstGeom>
          <a:solidFill>
            <a:srgbClr val="DCE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49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f7f9b2-6647-4e42-b6d8-403aa984c086">
      <Terms xmlns="http://schemas.microsoft.com/office/infopath/2007/PartnerControls"/>
    </lcf76f155ced4ddcb4097134ff3c332f>
    <TaxCatchAll xmlns="e4454ba2-eefc-40f6-85e2-df4ab484778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67C275EE73C4888D458A3627BBB31" ma:contentTypeVersion="18" ma:contentTypeDescription="Create a new document." ma:contentTypeScope="" ma:versionID="38c5d34b4c49a6320ec9df01334295ab">
  <xsd:schema xmlns:xsd="http://www.w3.org/2001/XMLSchema" xmlns:xs="http://www.w3.org/2001/XMLSchema" xmlns:p="http://schemas.microsoft.com/office/2006/metadata/properties" xmlns:ns2="a0f7f9b2-6647-4e42-b6d8-403aa984c086" xmlns:ns3="e4454ba2-eefc-40f6-85e2-df4ab4847781" targetNamespace="http://schemas.microsoft.com/office/2006/metadata/properties" ma:root="true" ma:fieldsID="0b27d586a58a2a1cf3c8ac66dc650ee4" ns2:_="" ns3:_="">
    <xsd:import namespace="a0f7f9b2-6647-4e42-b6d8-403aa984c086"/>
    <xsd:import namespace="e4454ba2-eefc-40f6-85e2-df4ab48477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7f9b2-6647-4e42-b6d8-403aa984c0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5998a11-2e2c-44c4-85d7-655e1af885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54ba2-eefc-40f6-85e2-df4ab48477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69c2e18-5668-4b2a-8b09-74847ad7f38c}" ma:internalName="TaxCatchAll" ma:showField="CatchAllData" ma:web="e4454ba2-eefc-40f6-85e2-df4ab48477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C0D803-A98A-496A-AA96-5E5D2B6FC4E5}">
  <ds:schemaRefs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e4454ba2-eefc-40f6-85e2-df4ab4847781"/>
    <ds:schemaRef ds:uri="a0f7f9b2-6647-4e42-b6d8-403aa984c08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99EEC20-51DD-4271-BF3A-C005C077D995}">
  <ds:schemaRefs>
    <ds:schemaRef ds:uri="a0f7f9b2-6647-4e42-b6d8-403aa984c086"/>
    <ds:schemaRef ds:uri="e4454ba2-eefc-40f6-85e2-df4ab48477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897F113-6C55-4D40-BC5E-B77F9FC641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16314</TotalTime>
  <Words>3567</Words>
  <Application>Microsoft Office PowerPoint</Application>
  <PresentationFormat>Widescreen</PresentationFormat>
  <Paragraphs>594</Paragraphs>
  <Slides>36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Aptos</vt:lpstr>
      <vt:lpstr>Aptos Display</vt:lpstr>
      <vt:lpstr>Arial</vt:lpstr>
      <vt:lpstr>Arial,Sans-Serif</vt:lpstr>
      <vt:lpstr>Calibri</vt:lpstr>
      <vt:lpstr>Poppins</vt:lpstr>
      <vt:lpstr>Wingdings</vt:lpstr>
      <vt:lpstr>Office Theme</vt:lpstr>
      <vt:lpstr>Breaking Down SS PA 25-1 An Act Concerning Housing Growth</vt:lpstr>
      <vt:lpstr>Disclaimer!</vt:lpstr>
      <vt:lpstr>PowerPoint Presentation</vt:lpstr>
      <vt:lpstr>PA 25-1 | An Act Concerning Housing Growth</vt:lpstr>
      <vt:lpstr>PA 25-1 | An Act Concerning Housing Growth</vt:lpstr>
      <vt:lpstr>PowerPoint Presentation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PowerPoint Presentation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PA 25-1 | An Act Concerning Housing Growth</vt:lpstr>
      <vt:lpstr>What’s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Palmer</dc:creator>
  <cp:lastModifiedBy>Caitlin Palmer</cp:lastModifiedBy>
  <cp:revision>2</cp:revision>
  <dcterms:created xsi:type="dcterms:W3CDTF">2026-01-06T19:47:02Z</dcterms:created>
  <dcterms:modified xsi:type="dcterms:W3CDTF">2026-03-10T20:21:15Z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0x010100B8167C275EE73C4888D458A3627BBB31</vt:lpwstr>
  </property>
  <property fmtid="{D5CDD505-2E9C-101B-9397-08002B2CF9AE}" pid="3" name="MediaServiceImageTags">
    <vt:lpwstr/>
  </property>
</Properties>
</file>